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9" r:id="rId4"/>
    <p:sldMasterId id="2147484502" r:id="rId5"/>
  </p:sldMasterIdLst>
  <p:notesMasterIdLst>
    <p:notesMasterId r:id="rId39"/>
  </p:notesMasterIdLst>
  <p:handoutMasterIdLst>
    <p:handoutMasterId r:id="rId40"/>
  </p:handoutMasterIdLst>
  <p:sldIdLst>
    <p:sldId id="10712" r:id="rId6"/>
    <p:sldId id="10711" r:id="rId7"/>
    <p:sldId id="10718" r:id="rId8"/>
    <p:sldId id="10709" r:id="rId9"/>
    <p:sldId id="10747" r:id="rId10"/>
    <p:sldId id="5785" r:id="rId11"/>
    <p:sldId id="5786" r:id="rId12"/>
    <p:sldId id="5787" r:id="rId13"/>
    <p:sldId id="5788" r:id="rId14"/>
    <p:sldId id="5789" r:id="rId15"/>
    <p:sldId id="10710" r:id="rId16"/>
    <p:sldId id="2124" r:id="rId17"/>
    <p:sldId id="1886" r:id="rId18"/>
    <p:sldId id="10785" r:id="rId19"/>
    <p:sldId id="10794" r:id="rId20"/>
    <p:sldId id="10734" r:id="rId21"/>
    <p:sldId id="10739" r:id="rId22"/>
    <p:sldId id="5736" r:id="rId23"/>
    <p:sldId id="10740" r:id="rId24"/>
    <p:sldId id="5725" r:id="rId25"/>
    <p:sldId id="10722" r:id="rId26"/>
    <p:sldId id="1892" r:id="rId27"/>
    <p:sldId id="5729" r:id="rId28"/>
    <p:sldId id="10741" r:id="rId29"/>
    <p:sldId id="10723" r:id="rId30"/>
    <p:sldId id="5731" r:id="rId31"/>
    <p:sldId id="10744" r:id="rId32"/>
    <p:sldId id="10746" r:id="rId33"/>
    <p:sldId id="10776" r:id="rId34"/>
    <p:sldId id="10714" r:id="rId35"/>
    <p:sldId id="10715" r:id="rId36"/>
    <p:sldId id="10716" r:id="rId37"/>
    <p:sldId id="10717" r:id="rId38"/>
  </p:sldIdLst>
  <p:sldSz cx="12192000" cy="6858000"/>
  <p:notesSz cx="6858000" cy="9144000"/>
  <p:defaultTextStyle>
    <a:defPPr>
      <a:defRPr lang="en-US"/>
    </a:defPPr>
    <a:lvl1pPr marL="0" algn="l" defTabSz="914460" rtl="0" eaLnBrk="1" latinLnBrk="0" hangingPunct="1">
      <a:defRPr sz="1765" kern="1200">
        <a:solidFill>
          <a:schemeClr val="tx1"/>
        </a:solidFill>
        <a:latin typeface="+mn-lt"/>
        <a:ea typeface="+mn-ea"/>
        <a:cs typeface="+mn-cs"/>
      </a:defRPr>
    </a:lvl1pPr>
    <a:lvl2pPr marL="457230" algn="l" defTabSz="914460" rtl="0" eaLnBrk="1" latinLnBrk="0" hangingPunct="1">
      <a:defRPr sz="1765" kern="1200">
        <a:solidFill>
          <a:schemeClr val="tx1"/>
        </a:solidFill>
        <a:latin typeface="+mn-lt"/>
        <a:ea typeface="+mn-ea"/>
        <a:cs typeface="+mn-cs"/>
      </a:defRPr>
    </a:lvl2pPr>
    <a:lvl3pPr marL="914460" algn="l" defTabSz="914460" rtl="0" eaLnBrk="1" latinLnBrk="0" hangingPunct="1">
      <a:defRPr sz="1765" kern="1200">
        <a:solidFill>
          <a:schemeClr val="tx1"/>
        </a:solidFill>
        <a:latin typeface="+mn-lt"/>
        <a:ea typeface="+mn-ea"/>
        <a:cs typeface="+mn-cs"/>
      </a:defRPr>
    </a:lvl3pPr>
    <a:lvl4pPr marL="1371690" algn="l" defTabSz="914460" rtl="0" eaLnBrk="1" latinLnBrk="0" hangingPunct="1">
      <a:defRPr sz="1765" kern="1200">
        <a:solidFill>
          <a:schemeClr val="tx1"/>
        </a:solidFill>
        <a:latin typeface="+mn-lt"/>
        <a:ea typeface="+mn-ea"/>
        <a:cs typeface="+mn-cs"/>
      </a:defRPr>
    </a:lvl4pPr>
    <a:lvl5pPr marL="1828921" algn="l" defTabSz="914460" rtl="0" eaLnBrk="1" latinLnBrk="0" hangingPunct="1">
      <a:defRPr sz="1765" kern="1200">
        <a:solidFill>
          <a:schemeClr val="tx1"/>
        </a:solidFill>
        <a:latin typeface="+mn-lt"/>
        <a:ea typeface="+mn-ea"/>
        <a:cs typeface="+mn-cs"/>
      </a:defRPr>
    </a:lvl5pPr>
    <a:lvl6pPr marL="2286152" algn="l" defTabSz="914460" rtl="0" eaLnBrk="1" latinLnBrk="0" hangingPunct="1">
      <a:defRPr sz="1765" kern="1200">
        <a:solidFill>
          <a:schemeClr val="tx1"/>
        </a:solidFill>
        <a:latin typeface="+mn-lt"/>
        <a:ea typeface="+mn-ea"/>
        <a:cs typeface="+mn-cs"/>
      </a:defRPr>
    </a:lvl6pPr>
    <a:lvl7pPr marL="2743381" algn="l" defTabSz="914460" rtl="0" eaLnBrk="1" latinLnBrk="0" hangingPunct="1">
      <a:defRPr sz="1765" kern="1200">
        <a:solidFill>
          <a:schemeClr val="tx1"/>
        </a:solidFill>
        <a:latin typeface="+mn-lt"/>
        <a:ea typeface="+mn-ea"/>
        <a:cs typeface="+mn-cs"/>
      </a:defRPr>
    </a:lvl7pPr>
    <a:lvl8pPr marL="3200611" algn="l" defTabSz="914460" rtl="0" eaLnBrk="1" latinLnBrk="0" hangingPunct="1">
      <a:defRPr sz="1765" kern="1200">
        <a:solidFill>
          <a:schemeClr val="tx1"/>
        </a:solidFill>
        <a:latin typeface="+mn-lt"/>
        <a:ea typeface="+mn-ea"/>
        <a:cs typeface="+mn-cs"/>
      </a:defRPr>
    </a:lvl8pPr>
    <a:lvl9pPr marL="3657842" algn="l" defTabSz="914460"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Search" id="{B9266445-8ADD-48AA-8922-32109E8D28DD}">
          <p14:sldIdLst>
            <p14:sldId id="10712"/>
            <p14:sldId id="10711"/>
            <p14:sldId id="10718"/>
            <p14:sldId id="10709"/>
            <p14:sldId id="10747"/>
            <p14:sldId id="5785"/>
            <p14:sldId id="5786"/>
            <p14:sldId id="5787"/>
            <p14:sldId id="5788"/>
            <p14:sldId id="5789"/>
            <p14:sldId id="10710"/>
            <p14:sldId id="2124"/>
            <p14:sldId id="1886"/>
            <p14:sldId id="10785"/>
            <p14:sldId id="10794"/>
            <p14:sldId id="10734"/>
            <p14:sldId id="10739"/>
            <p14:sldId id="5736"/>
            <p14:sldId id="10740"/>
            <p14:sldId id="5725"/>
            <p14:sldId id="10722"/>
            <p14:sldId id="1892"/>
            <p14:sldId id="5729"/>
            <p14:sldId id="10741"/>
            <p14:sldId id="10723"/>
            <p14:sldId id="5731"/>
            <p14:sldId id="10744"/>
            <p14:sldId id="10746"/>
            <p14:sldId id="10776"/>
            <p14:sldId id="10714"/>
            <p14:sldId id="10715"/>
            <p14:sldId id="10716"/>
            <p14:sldId id="10717"/>
          </p14:sldIdLst>
        </p14:section>
      </p14:sectionLst>
    </p:ex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Kerem Yuceturk" initials="KY" lastIdx="1" clrIdx="7">
    <p:extLst>
      <p:ext uri="{19B8F6BF-5375-455C-9EA6-DF929625EA0E}">
        <p15:presenceInfo xmlns:p15="http://schemas.microsoft.com/office/powerpoint/2012/main" userId="S::keremy@microsoft.com::2f4287f7-f2c2-4f21-ba5c-21778109d08c" providerId="AD"/>
      </p:ext>
    </p:extLst>
  </p:cmAuthor>
  <p:cmAuthor id="1" name="Mary Feil-Jacobs" initials="MFJ" lastIdx="43" clrIdx="1"/>
  <p:cmAuthor id="8" name="Paul Bloom" initials="PB" lastIdx="1" clrIdx="8">
    <p:extLst>
      <p:ext uri="{19B8F6BF-5375-455C-9EA6-DF929625EA0E}">
        <p15:presenceInfo xmlns:p15="http://schemas.microsoft.com/office/powerpoint/2012/main" userId="S::paulbl@microsoft.com::e49ba174-6ab6-421f-9f8e-4f09b7f4e1b6"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Kathrine Hammervold" initials="KH" lastIdx="15" clrIdx="4">
    <p:extLst>
      <p:ext uri="{19B8F6BF-5375-455C-9EA6-DF929625EA0E}">
        <p15:presenceInfo xmlns:p15="http://schemas.microsoft.com/office/powerpoint/2012/main" userId="S::kathamm@microsoft.com::98f2110d-8f8a-44cf-a6a6-e5696db6eda2" providerId="AD"/>
      </p:ext>
    </p:extLst>
  </p:cmAuthor>
  <p:cmAuthor id="5" name="Bill Baer" initials="BB" lastIdx="5" clrIdx="5">
    <p:extLst>
      <p:ext uri="{19B8F6BF-5375-455C-9EA6-DF929625EA0E}">
        <p15:presenceInfo xmlns:p15="http://schemas.microsoft.com/office/powerpoint/2012/main" userId="S::wbaer@microsoft.com::5535f5ba-b339-46a9-b80f-3578a12e7633" providerId="AD"/>
      </p:ext>
    </p:extLst>
  </p:cmAuthor>
  <p:cmAuthor id="6" name="Jeff Kizner" initials="JK" lastIdx="2" clrIdx="6">
    <p:extLst>
      <p:ext uri="{19B8F6BF-5375-455C-9EA6-DF929625EA0E}">
        <p15:presenceInfo xmlns:p15="http://schemas.microsoft.com/office/powerpoint/2012/main" userId="S::jeffkizn@microsoft.com::13a6dd0c-7a75-4591-91d4-4723fe47c2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8AF"/>
    <a:srgbClr val="DD5E26"/>
    <a:srgbClr val="A412A8"/>
    <a:srgbClr val="C1C1C1"/>
    <a:srgbClr val="FFFF00"/>
    <a:srgbClr val="0071B9"/>
    <a:srgbClr val="17468F"/>
    <a:srgbClr val="FFFFFF"/>
    <a:srgbClr val="005EA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709"/>
  </p:normalViewPr>
  <p:slideViewPr>
    <p:cSldViewPr snapToGrid="0" snapToObjects="1">
      <p:cViewPr varScale="1">
        <p:scale>
          <a:sx n="76" d="100"/>
          <a:sy n="76" d="100"/>
        </p:scale>
        <p:origin x="1424" y="184"/>
      </p:cViewPr>
      <p:guideLst>
        <p:guide orient="horz" pos="576"/>
        <p:guide pos="384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5/23/19 7:30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5/23/19 7:30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460"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3004" indent="-105840"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105" indent="-115102"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97" indent="-146853"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97" indent="-115102"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6152" algn="l" defTabSz="914460" rtl="0" eaLnBrk="1" latinLnBrk="0" hangingPunct="1">
      <a:defRPr sz="1176" kern="1200">
        <a:solidFill>
          <a:schemeClr val="tx1"/>
        </a:solidFill>
        <a:latin typeface="+mn-lt"/>
        <a:ea typeface="+mn-ea"/>
        <a:cs typeface="+mn-cs"/>
      </a:defRPr>
    </a:lvl6pPr>
    <a:lvl7pPr marL="2743381" algn="l" defTabSz="914460" rtl="0" eaLnBrk="1" latinLnBrk="0" hangingPunct="1">
      <a:defRPr sz="1176" kern="1200">
        <a:solidFill>
          <a:schemeClr val="tx1"/>
        </a:solidFill>
        <a:latin typeface="+mn-lt"/>
        <a:ea typeface="+mn-ea"/>
        <a:cs typeface="+mn-cs"/>
      </a:defRPr>
    </a:lvl7pPr>
    <a:lvl8pPr marL="3200611" algn="l" defTabSz="914460" rtl="0" eaLnBrk="1" latinLnBrk="0" hangingPunct="1">
      <a:defRPr sz="1176" kern="1200">
        <a:solidFill>
          <a:schemeClr val="tx1"/>
        </a:solidFill>
        <a:latin typeface="+mn-lt"/>
        <a:ea typeface="+mn-ea"/>
        <a:cs typeface="+mn-cs"/>
      </a:defRPr>
    </a:lvl8pPr>
    <a:lvl9pPr marL="3657842" algn="l" defTabSz="914460"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17467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33884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268590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79270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56756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9616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039872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850" dirty="0">
              <a:latin typeface="Segoe UI Light"/>
              <a:cs typeface="Segoe UI Light"/>
            </a:endParaRPr>
          </a:p>
        </p:txBody>
      </p:sp>
      <p:sp>
        <p:nvSpPr>
          <p:cNvPr id="4" name="Slide Number Placeholder 3"/>
          <p:cNvSpPr>
            <a:spLocks noGrp="1"/>
          </p:cNvSpPr>
          <p:nvPr>
            <p:ph type="sldNum" sz="quarter" idx="10"/>
          </p:nvPr>
        </p:nvSpPr>
        <p:spPr/>
        <p:txBody>
          <a:bodyPr/>
          <a:lstStyle/>
          <a:p>
            <a:fld id="{5C97E7F4-E4EE-4D64-B84B-4777CF21A526}" type="slidenum">
              <a:rPr lang="en-US" smtClean="0"/>
              <a:t>18</a:t>
            </a:fld>
            <a:endParaRPr lang="en-US"/>
          </a:p>
        </p:txBody>
      </p:sp>
    </p:spTree>
    <p:extLst>
      <p:ext uri="{BB962C8B-B14F-4D97-AF65-F5344CB8AC3E}">
        <p14:creationId xmlns:p14="http://schemas.microsoft.com/office/powerpoint/2010/main" val="1929656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36303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C97E7F4-E4EE-4D64-B84B-4777CF21A526}" type="slidenum">
              <a:rPr lang="en-US" smtClean="0"/>
              <a:t>20</a:t>
            </a:fld>
            <a:endParaRPr lang="en-US"/>
          </a:p>
        </p:txBody>
      </p:sp>
    </p:spTree>
    <p:extLst>
      <p:ext uri="{BB962C8B-B14F-4D97-AF65-F5344CB8AC3E}">
        <p14:creationId xmlns:p14="http://schemas.microsoft.com/office/powerpoint/2010/main" val="749445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5/23/19 7:30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565568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72556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338838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850"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5C97E7F4-E4EE-4D64-B84B-4777CF21A52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7375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420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140752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728619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452628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5/23/19 7:30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68526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8980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5/23/19 7:30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003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7313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44FBAC-1C59-4987-9E0B-07A62D1DEBF2}" type="slidenum">
              <a:rPr lang="en-US" smtClean="0"/>
              <a:t>7</a:t>
            </a:fld>
            <a:endParaRPr lang="en-US"/>
          </a:p>
        </p:txBody>
      </p:sp>
    </p:spTree>
    <p:extLst>
      <p:ext uri="{BB962C8B-B14F-4D97-AF65-F5344CB8AC3E}">
        <p14:creationId xmlns:p14="http://schemas.microsoft.com/office/powerpoint/2010/main" val="3666849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dirty="0"/>
          </a:p>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30989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24952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603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5/23/19 7:30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79556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199" y="2632705"/>
            <a:ext cx="11277601" cy="1024896"/>
          </a:xfrm>
          <a:noFill/>
        </p:spPr>
        <p:txBody>
          <a:bodyPr lIns="0" tIns="0" rIns="0" bIns="274320" anchor="b" anchorCtr="0"/>
          <a:lstStyle>
            <a:lvl1pPr marL="0" algn="l" defTabSz="896306" rtl="0" eaLnBrk="1" latinLnBrk="0" hangingPunct="1">
              <a:defRPr lang="en-US" sz="5400"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306"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0" y="197443"/>
            <a:ext cx="1933263" cy="866482"/>
          </a:xfrm>
          <a:prstGeom prst="rect">
            <a:avLst/>
          </a:prstGeom>
        </p:spPr>
      </p:pic>
      <p:pic>
        <p:nvPicPr>
          <p:cNvPr id="2050" name="Picture 2" descr="https://encrypted-tbn0.gstatic.com/images?q=tbn:ANd9GcTjxqZ5MMFMgd37YpqpGcb3mR7AcTHbZOB9z1WoHvB3xs5d0UoTYg">
            <a:extLst>
              <a:ext uri="{FF2B5EF4-FFF2-40B4-BE49-F238E27FC236}">
                <a16:creationId xmlns:a16="http://schemas.microsoft.com/office/drawing/2014/main" id="{17AF4513-FA53-4F64-96C0-12E0C35700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83750" y="7086600"/>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94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full photo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B50E8B-9DF0-4F91-A8DA-9B4F10FB7AE1}"/>
              </a:ext>
            </a:extLst>
          </p:cNvPr>
          <p:cNvSpPr/>
          <p:nvPr/>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E89DB8C-F25E-4C99-86FC-E6DFE39A0847}"/>
              </a:ext>
            </a:extLst>
          </p:cNvPr>
          <p:cNvGrpSpPr>
            <a:grpSpLocks noChangeAspect="1"/>
          </p:cNvGrpSpPr>
          <p:nvPr/>
        </p:nvGrpSpPr>
        <p:grpSpPr bwMode="black">
          <a:xfrm>
            <a:off x="10428721" y="6263662"/>
            <a:ext cx="1419662" cy="304828"/>
            <a:chOff x="457200" y="1643393"/>
            <a:chExt cx="4492753" cy="964540"/>
          </a:xfrm>
        </p:grpSpPr>
        <p:pic>
          <p:nvPicPr>
            <p:cNvPr id="9" name="Picture 8">
              <a:extLst>
                <a:ext uri="{FF2B5EF4-FFF2-40B4-BE49-F238E27FC236}">
                  <a16:creationId xmlns:a16="http://schemas.microsoft.com/office/drawing/2014/main" id="{5F359792-89ED-410B-9202-934A75B99437}"/>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5E9EA257-C2CE-4002-914B-9F3A2B87EA6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Title 1">
            <a:extLst>
              <a:ext uri="{FF2B5EF4-FFF2-40B4-BE49-F238E27FC236}">
                <a16:creationId xmlns:a16="http://schemas.microsoft.com/office/drawing/2014/main" id="{5EA8A69A-4FF6-4FF8-B9B9-98F19EB1B5F9}"/>
              </a:ext>
            </a:extLst>
          </p:cNvPr>
          <p:cNvSpPr>
            <a:spLocks noGrp="1"/>
          </p:cNvSpPr>
          <p:nvPr>
            <p:ph type="title" hasCustomPrompt="1"/>
          </p:nvPr>
        </p:nvSpPr>
        <p:spPr bwMode="auto">
          <a:xfrm>
            <a:off x="304800" y="4800599"/>
            <a:ext cx="11576763" cy="747769"/>
          </a:xfrm>
          <a:noFill/>
        </p:spPr>
        <p:txBody>
          <a:bodyPr lIns="0" tIns="0" rIns="0" bIns="0" anchor="t" anchorCtr="0"/>
          <a:lstStyle>
            <a:lvl1pPr marL="0" algn="l" defTabSz="896306" rtl="0" eaLnBrk="1" latinLnBrk="0" hangingPunct="1">
              <a:defRPr lang="en-US" sz="5399" b="0" kern="1200" spc="-147" dirty="0">
                <a:gradFill>
                  <a:gsLst>
                    <a:gs pos="8300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2" name="Text Placeholder 2">
            <a:extLst>
              <a:ext uri="{FF2B5EF4-FFF2-40B4-BE49-F238E27FC236}">
                <a16:creationId xmlns:a16="http://schemas.microsoft.com/office/drawing/2014/main" id="{255A5E1E-F7BB-4345-A93D-BCC08C652C99}"/>
              </a:ext>
            </a:extLst>
          </p:cNvPr>
          <p:cNvSpPr>
            <a:spLocks noGrp="1"/>
          </p:cNvSpPr>
          <p:nvPr>
            <p:ph type="body" sz="quarter" idx="14" hasCustomPrompt="1"/>
          </p:nvPr>
        </p:nvSpPr>
        <p:spPr bwMode="auto">
          <a:xfrm>
            <a:off x="304800" y="5859113"/>
            <a:ext cx="11576763"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bg1"/>
                    </a:gs>
                    <a:gs pos="100000">
                      <a:schemeClr val="bg1"/>
                    </a:gs>
                  </a:gsLst>
                  <a:lin ang="5400000" scaled="1"/>
                </a:gradFill>
                <a:latin typeface="+mn-lt"/>
                <a:ea typeface="+mn-ea"/>
                <a:cs typeface="Bodoni Std Bold Italic"/>
              </a:defRPr>
            </a:lvl1pPr>
          </a:lstStyle>
          <a:p>
            <a:pPr lvl="0"/>
            <a:r>
              <a:rPr lang="en-US"/>
              <a:t>Subtitle</a:t>
            </a:r>
          </a:p>
        </p:txBody>
      </p:sp>
      <p:sp>
        <p:nvSpPr>
          <p:cNvPr id="13" name="TextBox 12">
            <a:extLst>
              <a:ext uri="{FF2B5EF4-FFF2-40B4-BE49-F238E27FC236}">
                <a16:creationId xmlns:a16="http://schemas.microsoft.com/office/drawing/2014/main" id="{45DE34BD-F6AD-4351-925C-4C27A58D78C6}"/>
              </a:ext>
            </a:extLst>
          </p:cNvPr>
          <p:cNvSpPr txBox="1"/>
          <p:nvPr/>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
        <p:nvSpPr>
          <p:cNvPr id="14" name="Rectangle 13">
            <a:extLst>
              <a:ext uri="{FF2B5EF4-FFF2-40B4-BE49-F238E27FC236}">
                <a16:creationId xmlns:a16="http://schemas.microsoft.com/office/drawing/2014/main" id="{65846F89-D3A3-4B94-9103-B38881DA865E}"/>
              </a:ext>
            </a:extLst>
          </p:cNvPr>
          <p:cNvSpPr/>
          <p:nvPr userDrawn="1"/>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620D3CCD-65A9-411D-B72C-1FB8BE21255D}"/>
              </a:ext>
            </a:extLst>
          </p:cNvPr>
          <p:cNvGrpSpPr>
            <a:grpSpLocks noChangeAspect="1"/>
          </p:cNvGrpSpPr>
          <p:nvPr userDrawn="1"/>
        </p:nvGrpSpPr>
        <p:grpSpPr bwMode="black">
          <a:xfrm>
            <a:off x="10428721" y="6263662"/>
            <a:ext cx="1419662" cy="304828"/>
            <a:chOff x="457200" y="1643393"/>
            <a:chExt cx="4492753" cy="964540"/>
          </a:xfrm>
        </p:grpSpPr>
        <p:pic>
          <p:nvPicPr>
            <p:cNvPr id="16" name="Picture 15">
              <a:extLst>
                <a:ext uri="{FF2B5EF4-FFF2-40B4-BE49-F238E27FC236}">
                  <a16:creationId xmlns:a16="http://schemas.microsoft.com/office/drawing/2014/main" id="{AD4BCBE2-7EBB-49C9-A913-8422384B56AE}"/>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25897B50-88BF-45E3-B88A-F16636D0068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8434938F-D5FA-4867-8FE5-866FBCBA9830}"/>
              </a:ext>
            </a:extLst>
          </p:cNvPr>
          <p:cNvSpPr txBox="1"/>
          <p:nvPr userDrawn="1"/>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23490677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457200" y="457200"/>
            <a:ext cx="7010400" cy="443198"/>
          </a:xfrm>
        </p:spPr>
        <p:txBody>
          <a:bodyPr wrap="square">
            <a:spAutoFit/>
          </a:bodyPr>
          <a:lstStyle/>
          <a:p>
            <a:r>
              <a:rPr lang="en-US"/>
              <a:t>Click to edit Master title style</a:t>
            </a:r>
          </a:p>
        </p:txBody>
      </p:sp>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6179657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98603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57200" y="457200"/>
            <a:ext cx="7010400" cy="443198"/>
          </a:xfrm>
        </p:spPr>
        <p:txBody>
          <a:bodyPr wrap="square">
            <a:spAutoFit/>
          </a:bodyPr>
          <a:lstStyle/>
          <a:p>
            <a:r>
              <a:rPr lang="en-US"/>
              <a:t>Click to edit Master title style</a:t>
            </a:r>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670572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 gray righ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C5B6DF4-B27B-46B5-BDF9-AEAB178F2C76}"/>
              </a:ext>
            </a:extLst>
          </p:cNvPr>
          <p:cNvSpPr/>
          <p:nvPr userDrawn="1"/>
        </p:nvSpPr>
        <p:spPr bwMode="auto">
          <a:xfrm>
            <a:off x="7440639" y="1"/>
            <a:ext cx="4751363" cy="6858000"/>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21" tIns="268813" rIns="448021" bIns="143366" numCol="1" spcCol="0" rtlCol="0" fromWordArt="0" anchor="t" anchorCtr="0" forceAA="0" compatLnSpc="1">
            <a:prstTxWarp prst="textNoShape">
              <a:avLst/>
            </a:prstTxWarp>
            <a:noAutofit/>
          </a:bodyPr>
          <a:lstStyle/>
          <a:p>
            <a:pPr defTabSz="914049">
              <a:lnSpc>
                <a:spcPct val="150000"/>
              </a:lnSpc>
              <a:defRPr/>
            </a:pPr>
            <a:endParaRPr lang="en-US" sz="1567" kern="0" cap="all">
              <a:solidFill>
                <a:schemeClr val="tx1">
                  <a:lumMod val="50000"/>
                  <a:lumOff val="50000"/>
                </a:schemeClr>
              </a:soli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0" y="457200"/>
            <a:ext cx="6629400" cy="443198"/>
          </a:xfrm>
        </p:spPr>
        <p:txBody>
          <a:bodyPr/>
          <a:lstStyle/>
          <a:p>
            <a:r>
              <a:rPr lang="en-US"/>
              <a:t>Click to edit Master title style</a:t>
            </a:r>
          </a:p>
        </p:txBody>
      </p:sp>
    </p:spTree>
    <p:extLst>
      <p:ext uri="{BB962C8B-B14F-4D97-AF65-F5344CB8AC3E}">
        <p14:creationId xmlns:p14="http://schemas.microsoft.com/office/powerpoint/2010/main" val="39140485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0" y="457200"/>
            <a:ext cx="6629400" cy="443198"/>
          </a:xfrm>
        </p:spPr>
        <p:txBody>
          <a:bodyPr/>
          <a:lstStyle/>
          <a:p>
            <a:r>
              <a:rPr lang="en-US"/>
              <a:t>Click to edit Master title style</a:t>
            </a:r>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440639" y="1863"/>
            <a:ext cx="4751363" cy="6856138"/>
          </a:xfrm>
          <a:solidFill>
            <a:schemeClr val="accent1"/>
          </a:solid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97366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77147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4380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FD342F-2609-4485-BE6C-AB3D7CBE1239}"/>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200" y="1197323"/>
            <a:ext cx="11277600" cy="1649682"/>
          </a:xfrm>
        </p:spPr>
        <p:txBody>
          <a:bodyPr/>
          <a:lstStyle>
            <a:lvl1pPr marL="0" indent="0">
              <a:buNone/>
              <a:defRPr sz="28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360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66800" y="1385714"/>
            <a:ext cx="10058400" cy="3323474"/>
          </a:xfrm>
        </p:spPr>
        <p:txBody>
          <a:bodyPr wrap="square" anchor="b" anchorCtr="0">
            <a:spAutoFit/>
          </a:bodyPr>
          <a:lstStyle>
            <a:lvl1pPr marL="282502" indent="-282502">
              <a:tabLst>
                <a:tab pos="282502" algn="l"/>
              </a:tabLst>
              <a:defRPr sz="5999" baseline="0">
                <a:solidFill>
                  <a:srgbClr val="FFFFFF"/>
                </a:solidFill>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5746651" y="4805346"/>
            <a:ext cx="5378549" cy="885884"/>
          </a:xfrm>
        </p:spPr>
        <p:txBody>
          <a:bodyPr/>
          <a:lstStyle>
            <a:lvl1pPr marL="0" indent="0" algn="r">
              <a:spcBef>
                <a:spcPts val="0"/>
              </a:spcBef>
              <a:buNone/>
              <a:defRPr sz="3198" baseline="0">
                <a:solidFill>
                  <a:srgbClr val="FFFFFF"/>
                </a:solidFill>
                <a:latin typeface="+mj-lt"/>
              </a:defRPr>
            </a:lvl1pPr>
          </a:lstStyle>
          <a:p>
            <a:pPr lvl="0"/>
            <a:r>
              <a:rPr lang="en-US"/>
              <a:t>Author’s Name</a:t>
            </a:r>
          </a:p>
          <a:p>
            <a:pPr lvl="0"/>
            <a:r>
              <a:rPr lang="en-US"/>
              <a:t>Title</a:t>
            </a:r>
          </a:p>
        </p:txBody>
      </p:sp>
      <p:sp>
        <p:nvSpPr>
          <p:cNvPr id="5" name="TextBox 7"/>
          <p:cNvSpPr txBox="1"/>
          <p:nvPr/>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
        <p:nvSpPr>
          <p:cNvPr id="6" name="TextBox 7">
            <a:extLst>
              <a:ext uri="{FF2B5EF4-FFF2-40B4-BE49-F238E27FC236}">
                <a16:creationId xmlns:a16="http://schemas.microsoft.com/office/drawing/2014/main" id="{2CF74BEB-D177-45B2-98B9-E2424E8025FB}"/>
              </a:ext>
            </a:extLst>
          </p:cNvPr>
          <p:cNvSpPr txBox="1"/>
          <p:nvPr userDrawn="1"/>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61821011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419601"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3820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0"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419598" y="4657681"/>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a:t>3 Column Photos</a:t>
            </a:r>
          </a:p>
        </p:txBody>
      </p:sp>
    </p:spTree>
    <p:extLst>
      <p:ext uri="{BB962C8B-B14F-4D97-AF65-F5344CB8AC3E}">
        <p14:creationId xmlns:p14="http://schemas.microsoft.com/office/powerpoint/2010/main" val="36163554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199" y="1143000"/>
            <a:ext cx="11277603"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432203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a:t>4 Column Photos</a:t>
            </a:r>
          </a:p>
        </p:txBody>
      </p:sp>
      <p:sp>
        <p:nvSpPr>
          <p:cNvPr id="19" name="Picture Placeholder 10">
            <a:extLst>
              <a:ext uri="{FF2B5EF4-FFF2-40B4-BE49-F238E27FC236}">
                <a16:creationId xmlns:a16="http://schemas.microsoft.com/office/drawing/2014/main" id="{B6EB7423-EF30-4471-B988-FE53D067CC84}"/>
              </a:ext>
            </a:extLst>
          </p:cNvPr>
          <p:cNvSpPr>
            <a:spLocks noGrp="1"/>
          </p:cNvSpPr>
          <p:nvPr>
            <p:ph type="pic" sz="quarter" idx="15" hasCustomPrompt="1"/>
          </p:nvPr>
        </p:nvSpPr>
        <p:spPr>
          <a:xfrm>
            <a:off x="9220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0" name="Text Placeholder 4">
            <a:extLst>
              <a:ext uri="{FF2B5EF4-FFF2-40B4-BE49-F238E27FC236}">
                <a16:creationId xmlns:a16="http://schemas.microsoft.com/office/drawing/2014/main" id="{14A072DE-AD55-472B-B578-9F23C37AADD0}"/>
              </a:ext>
            </a:extLst>
          </p:cNvPr>
          <p:cNvSpPr>
            <a:spLocks noGrp="1"/>
          </p:cNvSpPr>
          <p:nvPr>
            <p:ph type="body" sz="quarter" idx="16" hasCustomPrompt="1"/>
          </p:nvPr>
        </p:nvSpPr>
        <p:spPr>
          <a:xfrm>
            <a:off x="9220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1" name="Picture Placeholder 10">
            <a:extLst>
              <a:ext uri="{FF2B5EF4-FFF2-40B4-BE49-F238E27FC236}">
                <a16:creationId xmlns:a16="http://schemas.microsoft.com/office/drawing/2014/main" id="{8554BB6D-4DA6-4AA1-B51E-72B402E4F8BA}"/>
              </a:ext>
            </a:extLst>
          </p:cNvPr>
          <p:cNvSpPr>
            <a:spLocks noGrp="1"/>
          </p:cNvSpPr>
          <p:nvPr>
            <p:ph type="pic" sz="quarter" idx="17" hasCustomPrompt="1"/>
          </p:nvPr>
        </p:nvSpPr>
        <p:spPr>
          <a:xfrm>
            <a:off x="3352801"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2" name="Text Placeholder 4">
            <a:extLst>
              <a:ext uri="{FF2B5EF4-FFF2-40B4-BE49-F238E27FC236}">
                <a16:creationId xmlns:a16="http://schemas.microsoft.com/office/drawing/2014/main" id="{59ACA71F-FCAE-4333-B6E2-FE765F3507BF}"/>
              </a:ext>
            </a:extLst>
          </p:cNvPr>
          <p:cNvSpPr>
            <a:spLocks noGrp="1"/>
          </p:cNvSpPr>
          <p:nvPr>
            <p:ph type="body" sz="quarter" idx="18" hasCustomPrompt="1"/>
          </p:nvPr>
        </p:nvSpPr>
        <p:spPr>
          <a:xfrm>
            <a:off x="3352801"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3" name="Picture Placeholder 10">
            <a:extLst>
              <a:ext uri="{FF2B5EF4-FFF2-40B4-BE49-F238E27FC236}">
                <a16:creationId xmlns:a16="http://schemas.microsoft.com/office/drawing/2014/main" id="{795F65FB-B623-41E0-95BE-EC9E0F8F5958}"/>
              </a:ext>
            </a:extLst>
          </p:cNvPr>
          <p:cNvSpPr>
            <a:spLocks noGrp="1"/>
          </p:cNvSpPr>
          <p:nvPr>
            <p:ph type="pic" sz="quarter" idx="19" hasCustomPrompt="1"/>
          </p:nvPr>
        </p:nvSpPr>
        <p:spPr>
          <a:xfrm>
            <a:off x="6324599"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4" name="Text Placeholder 4">
            <a:extLst>
              <a:ext uri="{FF2B5EF4-FFF2-40B4-BE49-F238E27FC236}">
                <a16:creationId xmlns:a16="http://schemas.microsoft.com/office/drawing/2014/main" id="{8A232FE3-5A6D-45EC-92C4-DF161C399176}"/>
              </a:ext>
            </a:extLst>
          </p:cNvPr>
          <p:cNvSpPr>
            <a:spLocks noGrp="1"/>
          </p:cNvSpPr>
          <p:nvPr>
            <p:ph type="body" sz="quarter" idx="20" hasCustomPrompt="1"/>
          </p:nvPr>
        </p:nvSpPr>
        <p:spPr>
          <a:xfrm>
            <a:off x="6324599"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Tree>
    <p:extLst>
      <p:ext uri="{BB962C8B-B14F-4D97-AF65-F5344CB8AC3E}">
        <p14:creationId xmlns:p14="http://schemas.microsoft.com/office/powerpoint/2010/main" val="287986383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graphics">
    <p:spTree>
      <p:nvGrpSpPr>
        <p:cNvPr id="1" name=""/>
        <p:cNvGrpSpPr/>
        <p:nvPr/>
      </p:nvGrpSpPr>
      <p:grpSpPr>
        <a:xfrm>
          <a:off x="0" y="0"/>
          <a:ext cx="0" cy="0"/>
          <a:chOff x="0" y="0"/>
          <a:chExt cx="0" cy="0"/>
        </a:xfrm>
      </p:grpSpPr>
      <p:sp>
        <p:nvSpPr>
          <p:cNvPr id="3" name="Rectangle 2"/>
          <p:cNvSpPr/>
          <p:nvPr userDrawn="1"/>
        </p:nvSpPr>
        <p:spPr bwMode="auto">
          <a:xfrm>
            <a:off x="454840"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73939"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419602"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82004"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38701"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803463"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57202" y="5029200"/>
            <a:ext cx="3352796"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4196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3820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Title 1">
            <a:extLst>
              <a:ext uri="{FF2B5EF4-FFF2-40B4-BE49-F238E27FC236}">
                <a16:creationId xmlns:a16="http://schemas.microsoft.com/office/drawing/2014/main" id="{D2E6A29D-EC2B-4B0C-9CCE-388FA30094D3}"/>
              </a:ext>
            </a:extLst>
          </p:cNvPr>
          <p:cNvSpPr>
            <a:spLocks noGrp="1"/>
          </p:cNvSpPr>
          <p:nvPr>
            <p:ph type="title" hasCustomPrompt="1"/>
          </p:nvPr>
        </p:nvSpPr>
        <p:spPr>
          <a:xfrm>
            <a:off x="457200" y="448276"/>
            <a:ext cx="11277600" cy="443198"/>
          </a:xfrm>
        </p:spPr>
        <p:txBody>
          <a:bodyPr/>
          <a:lstStyle>
            <a:lvl1pPr>
              <a:defRPr/>
            </a:lvl1pPr>
          </a:lstStyle>
          <a:p>
            <a:r>
              <a:rPr lang="en-US"/>
              <a:t>Graphic layout: three columns graphic and text</a:t>
            </a:r>
          </a:p>
        </p:txBody>
      </p:sp>
    </p:spTree>
    <p:extLst>
      <p:ext uri="{BB962C8B-B14F-4D97-AF65-F5344CB8AC3E}">
        <p14:creationId xmlns:p14="http://schemas.microsoft.com/office/powerpoint/2010/main" val="252027983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graphic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35441"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04800"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6200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777833"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04800" y="4927922"/>
            <a:ext cx="2651760" cy="1395254"/>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34097"/>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66606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9264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35440"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Title 2">
            <a:extLst>
              <a:ext uri="{FF2B5EF4-FFF2-40B4-BE49-F238E27FC236}">
                <a16:creationId xmlns:a16="http://schemas.microsoft.com/office/drawing/2014/main" id="{AE68C774-D679-43DE-BBE7-8770022457FC}"/>
              </a:ext>
            </a:extLst>
          </p:cNvPr>
          <p:cNvSpPr>
            <a:spLocks noGrp="1"/>
          </p:cNvSpPr>
          <p:nvPr>
            <p:ph type="title" hasCustomPrompt="1"/>
          </p:nvPr>
        </p:nvSpPr>
        <p:spPr>
          <a:xfrm>
            <a:off x="418643" y="448276"/>
            <a:ext cx="11354714" cy="443198"/>
          </a:xfrm>
        </p:spPr>
        <p:txBody>
          <a:bodyPr/>
          <a:lstStyle>
            <a:lvl1pPr>
              <a:defRPr/>
            </a:lvl1pPr>
          </a:lstStyle>
          <a:p>
            <a:r>
              <a:rPr lang="en-US"/>
              <a:t>Graphic layout: four columns graphic and text</a:t>
            </a:r>
          </a:p>
        </p:txBody>
      </p:sp>
    </p:spTree>
    <p:extLst>
      <p:ext uri="{BB962C8B-B14F-4D97-AF65-F5344CB8AC3E}">
        <p14:creationId xmlns:p14="http://schemas.microsoft.com/office/powerpoint/2010/main" val="39128676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27401294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3" y="184409"/>
            <a:ext cx="1933263" cy="866482"/>
          </a:xfrm>
          <a:prstGeom prst="rect">
            <a:avLst/>
          </a:prstGeom>
        </p:spPr>
      </p:pic>
      <p:pic>
        <p:nvPicPr>
          <p:cNvPr id="5" name="Picture 2" descr="https://encrypted-tbn0.gstatic.com/images?q=tbn:ANd9GcTjxqZ5MMFMgd37YpqpGcb3mR7AcTHbZOB9z1WoHvB3xs5d0UoTYg">
            <a:extLst>
              <a:ext uri="{FF2B5EF4-FFF2-40B4-BE49-F238E27FC236}">
                <a16:creationId xmlns:a16="http://schemas.microsoft.com/office/drawing/2014/main" id="{AA69B594-1DCC-45F9-AF36-F08A2D3A5B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58350" y="5829107"/>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425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peaker notes">
    <p:bg>
      <p:bgRef idx="1001">
        <a:schemeClr val="bg2"/>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18643" y="1189177"/>
            <a:ext cx="11354714" cy="2092881"/>
          </a:xfrm>
          <a:prstGeom prst="rect">
            <a:avLst/>
          </a:prstGeom>
        </p:spPr>
        <p:txBody>
          <a:bodyPr/>
          <a:lstStyle>
            <a:lvl1pPr marL="0" indent="0">
              <a:buClr>
                <a:schemeClr val="tx1"/>
              </a:buClr>
              <a:buSzPct val="90000"/>
              <a:buFont typeface="Arial" pitchFamily="34" charset="0"/>
              <a:buNone/>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290512" indent="0">
              <a:buClr>
                <a:schemeClr val="tx1"/>
              </a:buClr>
              <a:buSzPct val="90000"/>
              <a:buFont typeface="Arial" pitchFamily="34" charset="0"/>
              <a:buNone/>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571500" indent="0">
              <a:buClr>
                <a:schemeClr val="tx1"/>
              </a:buClr>
              <a:buSzPct val="90000"/>
              <a:buFont typeface="Arial" pitchFamily="34" charset="0"/>
              <a:buNone/>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62013" indent="0">
              <a:buClr>
                <a:schemeClr val="tx1"/>
              </a:buClr>
              <a:buSzPct val="90000"/>
              <a:buFont typeface="Arial" pitchFamily="34" charset="0"/>
              <a:buNone/>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90613" indent="0">
              <a:buClr>
                <a:schemeClr val="tx1"/>
              </a:buClr>
              <a:buSzPct val="90000"/>
              <a:buFont typeface="Arial" pitchFamily="34" charset="0"/>
              <a:buNone/>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7443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DA Slide - Do Not Alter">
    <p:bg>
      <p:bgPr>
        <a:solidFill>
          <a:srgbClr val="002050"/>
        </a:solidFill>
        <a:effectLst/>
      </p:bgPr>
    </p:bg>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5" name="Content Placeholder 2"/>
          <p:cNvSpPr txBox="1">
            <a:spLocks/>
          </p:cNvSpPr>
          <p:nvPr/>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bg1"/>
                </a:solidFill>
                <a:latin typeface="Segoe UI Light"/>
                <a:cs typeface="Segoe UI Light"/>
              </a:rPr>
              <a:t>Microsoft Confidential</a:t>
            </a:r>
          </a:p>
          <a:p>
            <a:pPr lvl="0">
              <a:spcBef>
                <a:spcPts val="0"/>
              </a:spcBef>
              <a:defRPr/>
            </a:pPr>
            <a:r>
              <a:rPr lang="en-US" sz="4080" i="1">
                <a:solidFill>
                  <a:schemeClr val="bg1"/>
                </a:solidFill>
                <a:latin typeface="Segoe UI Light"/>
                <a:cs typeface="Segoe UI Light"/>
              </a:rPr>
              <a:t>All content is NDA unless otherwise stated.</a:t>
            </a:r>
          </a:p>
        </p:txBody>
      </p:sp>
      <p:sp>
        <p:nvSpPr>
          <p:cNvPr id="7" name="TextBox 6"/>
          <p:cNvSpPr txBox="1"/>
          <p:nvPr/>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bg1"/>
                </a:solidFill>
                <a:latin typeface="Segoe UI Light"/>
                <a:cs typeface="Segoe UI Light"/>
              </a:rPr>
              <a:t>Microsoft Confidential</a:t>
            </a:r>
          </a:p>
          <a:p>
            <a:pPr lvl="0">
              <a:spcBef>
                <a:spcPts val="0"/>
              </a:spcBef>
              <a:defRPr/>
            </a:pPr>
            <a:r>
              <a:rPr lang="en-US" sz="4080" i="1">
                <a:solidFill>
                  <a:schemeClr val="bg1"/>
                </a:solidFill>
                <a:latin typeface="Segoe UI Ligh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233399391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Walk-in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3AC48-1A8B-4697-8FF1-944623C03EA3}"/>
              </a:ext>
            </a:extLst>
          </p:cNvPr>
          <p:cNvPicPr>
            <a:picLocks noChangeAspect="1"/>
          </p:cNvPicPr>
          <p:nvPr userDrawn="1"/>
        </p:nvPicPr>
        <p:blipFill>
          <a:blip r:embed="rId2"/>
          <a:stretch>
            <a:fillRect/>
          </a:stretch>
        </p:blipFill>
        <p:spPr>
          <a:xfrm>
            <a:off x="1623213" y="2014129"/>
            <a:ext cx="8945573" cy="2829742"/>
          </a:xfrm>
          <a:prstGeom prst="rect">
            <a:avLst/>
          </a:prstGeom>
        </p:spPr>
      </p:pic>
    </p:spTree>
    <p:extLst>
      <p:ext uri="{BB962C8B-B14F-4D97-AF65-F5344CB8AC3E}">
        <p14:creationId xmlns:p14="http://schemas.microsoft.com/office/powerpoint/2010/main" val="41167038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59768"/>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0568364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984432891"/>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199" y="457200"/>
            <a:ext cx="11277601" cy="443198"/>
          </a:xfrm>
        </p:spPr>
        <p:txBody>
          <a:bodyPr wrap="square">
            <a:spAutoFit/>
          </a:bodyPr>
          <a:lstStyle/>
          <a:p>
            <a:r>
              <a:rPr lang="en-US"/>
              <a:t>Click to edit Master title style</a:t>
            </a:r>
          </a:p>
        </p:txBody>
      </p:sp>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199" y="1143000"/>
            <a:ext cx="11277601" cy="1511183"/>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187952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D93EC926-FE59-42CB-B922-DEA4FA7B2A0B}"/>
              </a:ext>
            </a:extLst>
          </p:cNvPr>
          <p:cNvSpPr txBox="1"/>
          <p:nvPr userDrawn="1"/>
        </p:nvSpPr>
        <p:spPr>
          <a:xfrm>
            <a:off x="293688" y="-286247"/>
            <a:ext cx="9569927" cy="3939540"/>
          </a:xfrm>
          <a:prstGeom prst="rect">
            <a:avLst/>
          </a:prstGeom>
          <a:noFill/>
        </p:spPr>
        <p:txBody>
          <a:bodyPr wrap="none" lIns="0" tIns="0" rIns="0" bIns="0" rtlCol="0">
            <a:spAutoFit/>
          </a:bodyPr>
          <a:lstStyle/>
          <a:p>
            <a:pPr algn="l"/>
            <a:r>
              <a:rPr lang="en-US" sz="25600">
                <a:solidFill>
                  <a:srgbClr val="BCBEC0"/>
                </a:solidFill>
                <a:latin typeface="+mj-lt"/>
              </a:rPr>
              <a:t>DEMO</a:t>
            </a:r>
          </a:p>
        </p:txBody>
      </p:sp>
    </p:spTree>
    <p:extLst>
      <p:ext uri="{BB962C8B-B14F-4D97-AF65-F5344CB8AC3E}">
        <p14:creationId xmlns:p14="http://schemas.microsoft.com/office/powerpoint/2010/main" val="401280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678" y="6337006"/>
            <a:ext cx="1231052" cy="452717"/>
          </a:xfrm>
          <a:prstGeom prst="rect">
            <a:avLst/>
          </a:prstGeom>
        </p:spPr>
      </p:pic>
      <p:cxnSp>
        <p:nvCxnSpPr>
          <p:cNvPr id="5" name="Straight Connector 4"/>
          <p:cNvCxnSpPr>
            <a:cxnSpLocks/>
          </p:cNvCxnSpPr>
          <p:nvPr userDrawn="1"/>
        </p:nvCxnSpPr>
        <p:spPr>
          <a:xfrm>
            <a:off x="282372" y="6262581"/>
            <a:ext cx="11681029" cy="0"/>
          </a:xfrm>
          <a:prstGeom prst="line">
            <a:avLst/>
          </a:prstGeom>
          <a:ln>
            <a:solidFill>
              <a:schemeClr val="bg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416778"/>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Box 3">
            <a:extLst>
              <a:ext uri="{FF2B5EF4-FFF2-40B4-BE49-F238E27FC236}">
                <a16:creationId xmlns:a16="http://schemas.microsoft.com/office/drawing/2014/main" id="{E187C5D9-B2DC-4059-8708-1D313C564E74}"/>
              </a:ext>
            </a:extLst>
          </p:cNvPr>
          <p:cNvSpPr txBox="1"/>
          <p:nvPr userDrawn="1"/>
        </p:nvSpPr>
        <p:spPr>
          <a:xfrm>
            <a:off x="11396777" y="6242392"/>
            <a:ext cx="545937" cy="452654"/>
          </a:xfrm>
          <a:prstGeom prst="rect">
            <a:avLst/>
          </a:prstGeom>
          <a:noFill/>
        </p:spPr>
        <p:txBody>
          <a:bodyPr wrap="none" lIns="179285" tIns="143428" rIns="179285" bIns="143428" rtlCol="0">
            <a:spAutoFit/>
          </a:bodyPr>
          <a:lstStyle/>
          <a:p>
            <a:pPr>
              <a:lnSpc>
                <a:spcPct val="90000"/>
              </a:lnSpc>
              <a:spcAft>
                <a:spcPts val="588"/>
              </a:spcAft>
            </a:pPr>
            <a:fld id="{E7120693-14FB-4AE0-B810-C40C95E65A35}" type="slidenum">
              <a:rPr lang="en-US" sz="1176" smtClean="0">
                <a:gradFill>
                  <a:gsLst>
                    <a:gs pos="2917">
                      <a:schemeClr val="tx1"/>
                    </a:gs>
                    <a:gs pos="30000">
                      <a:schemeClr val="tx1"/>
                    </a:gs>
                  </a:gsLst>
                  <a:lin ang="5400000" scaled="0"/>
                </a:gradFill>
              </a:rPr>
              <a:pPr>
                <a:lnSpc>
                  <a:spcPct val="90000"/>
                </a:lnSpc>
                <a:spcAft>
                  <a:spcPts val="588"/>
                </a:spcAft>
              </a:pPr>
              <a:t>‹#›</a:t>
            </a:fld>
            <a:endParaRPr lang="en-US" sz="1176"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9153554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8337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spAutoFit/>
          </a:bodyPr>
          <a:lstStyle/>
          <a:p>
            <a:r>
              <a:rPr lang="en-US"/>
              <a:t>Click to edit Master title style</a:t>
            </a:r>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57200" y="1143000"/>
            <a:ext cx="11277602" cy="5410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5970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443198"/>
          </a:xfrm>
        </p:spPr>
        <p:txBody>
          <a:bodyPr wrap="square">
            <a:spAutoFit/>
          </a:bodyPr>
          <a:lstStyle/>
          <a:p>
            <a:r>
              <a:rPr lang="en-US"/>
              <a:t>Click to edit Master title style</a:t>
            </a:r>
          </a:p>
        </p:txBody>
      </p:sp>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57200" y="1143000"/>
            <a:ext cx="5486400" cy="15111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248400" y="1142999"/>
            <a:ext cx="5486400"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7039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p>
        </p:txBody>
      </p:sp>
    </p:spTree>
    <p:extLst>
      <p:ext uri="{BB962C8B-B14F-4D97-AF65-F5344CB8AC3E}">
        <p14:creationId xmlns:p14="http://schemas.microsoft.com/office/powerpoint/2010/main" val="25920547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339472"/>
            <a:ext cx="11277599"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Tree>
    <p:extLst>
      <p:ext uri="{BB962C8B-B14F-4D97-AF65-F5344CB8AC3E}">
        <p14:creationId xmlns:p14="http://schemas.microsoft.com/office/powerpoint/2010/main" val="39940524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339472"/>
            <a:ext cx="11277600"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Tree>
    <p:extLst>
      <p:ext uri="{BB962C8B-B14F-4D97-AF65-F5344CB8AC3E}">
        <p14:creationId xmlns:p14="http://schemas.microsoft.com/office/powerpoint/2010/main" val="2753251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full photo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BDF874-6569-4510-99DB-E8A5D2267C08}"/>
              </a:ext>
            </a:extLst>
          </p:cNvPr>
          <p:cNvGrpSpPr>
            <a:grpSpLocks noChangeAspect="1"/>
          </p:cNvGrpSpPr>
          <p:nvPr/>
        </p:nvGrpSpPr>
        <p:grpSpPr bwMode="black">
          <a:xfrm>
            <a:off x="10428721" y="6263662"/>
            <a:ext cx="1419662" cy="304828"/>
            <a:chOff x="457200" y="1643393"/>
            <a:chExt cx="4492753" cy="964540"/>
          </a:xfrm>
        </p:grpSpPr>
        <p:pic>
          <p:nvPicPr>
            <p:cNvPr id="5" name="Picture 4">
              <a:extLst>
                <a:ext uri="{FF2B5EF4-FFF2-40B4-BE49-F238E27FC236}">
                  <a16:creationId xmlns:a16="http://schemas.microsoft.com/office/drawing/2014/main" id="{FE34D76B-8B3C-4AFD-AEB8-D62383F5EF8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6" name="Freeform 12">
              <a:extLst>
                <a:ext uri="{FF2B5EF4-FFF2-40B4-BE49-F238E27FC236}">
                  <a16:creationId xmlns:a16="http://schemas.microsoft.com/office/drawing/2014/main" id="{B29B8AD1-B833-4100-8F61-0683815C20F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CF49477-ACB6-401A-932E-309F7C2B02A6}"/>
              </a:ext>
            </a:extLst>
          </p:cNvPr>
          <p:cNvSpPr/>
          <p:nvPr/>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20B048C3-E68D-46E8-B0AB-27E7DB80DE6E}"/>
              </a:ext>
            </a:extLst>
          </p:cNvPr>
          <p:cNvSpPr>
            <a:spLocks noGrp="1"/>
          </p:cNvSpPr>
          <p:nvPr>
            <p:ph type="title" hasCustomPrompt="1"/>
          </p:nvPr>
        </p:nvSpPr>
        <p:spPr bwMode="auto">
          <a:xfrm>
            <a:off x="304800" y="456630"/>
            <a:ext cx="11582400" cy="747769"/>
          </a:xfrm>
          <a:noFill/>
        </p:spPr>
        <p:txBody>
          <a:bodyPr lIns="0" tIns="0" rIns="0" bIns="0" anchor="t" anchorCtr="0"/>
          <a:lstStyle>
            <a:lvl1pPr marL="0" algn="l" defTabSz="896306" rtl="0" eaLnBrk="1" latinLnBrk="0" hangingPunct="1">
              <a:defRPr lang="en-US" sz="5399" b="0" kern="1200" spc="-147" dirty="0">
                <a:gradFill>
                  <a:gsLst>
                    <a:gs pos="8300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3" name="Text Placeholder 2">
            <a:extLst>
              <a:ext uri="{FF2B5EF4-FFF2-40B4-BE49-F238E27FC236}">
                <a16:creationId xmlns:a16="http://schemas.microsoft.com/office/drawing/2014/main" id="{7167858E-0CB4-48F3-9955-C56A7813A76F}"/>
              </a:ext>
            </a:extLst>
          </p:cNvPr>
          <p:cNvSpPr>
            <a:spLocks noGrp="1"/>
          </p:cNvSpPr>
          <p:nvPr>
            <p:ph type="body" sz="quarter" idx="14" hasCustomPrompt="1"/>
          </p:nvPr>
        </p:nvSpPr>
        <p:spPr bwMode="auto">
          <a:xfrm>
            <a:off x="304800" y="1779489"/>
            <a:ext cx="11582400"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sp>
        <p:nvSpPr>
          <p:cNvPr id="2" name="TextBox 1">
            <a:extLst>
              <a:ext uri="{FF2B5EF4-FFF2-40B4-BE49-F238E27FC236}">
                <a16:creationId xmlns:a16="http://schemas.microsoft.com/office/drawing/2014/main" id="{F527AE16-70EA-45FD-B4DD-9DCE9DFEF975}"/>
              </a:ext>
            </a:extLst>
          </p:cNvPr>
          <p:cNvSpPr txBox="1"/>
          <p:nvPr/>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grpSp>
        <p:nvGrpSpPr>
          <p:cNvPr id="9" name="Group 8">
            <a:extLst>
              <a:ext uri="{FF2B5EF4-FFF2-40B4-BE49-F238E27FC236}">
                <a16:creationId xmlns:a16="http://schemas.microsoft.com/office/drawing/2014/main" id="{63F60E33-9A95-4F8C-BF6B-5BEB1A595467}"/>
              </a:ext>
            </a:extLst>
          </p:cNvPr>
          <p:cNvGrpSpPr>
            <a:grpSpLocks noChangeAspect="1"/>
          </p:cNvGrpSpPr>
          <p:nvPr userDrawn="1"/>
        </p:nvGrpSpPr>
        <p:grpSpPr bwMode="black">
          <a:xfrm>
            <a:off x="10428721" y="6263662"/>
            <a:ext cx="1419662" cy="304828"/>
            <a:chOff x="457200" y="1643393"/>
            <a:chExt cx="4492753" cy="964540"/>
          </a:xfrm>
        </p:grpSpPr>
        <p:pic>
          <p:nvPicPr>
            <p:cNvPr id="10" name="Picture 9">
              <a:extLst>
                <a:ext uri="{FF2B5EF4-FFF2-40B4-BE49-F238E27FC236}">
                  <a16:creationId xmlns:a16="http://schemas.microsoft.com/office/drawing/2014/main" id="{BDB2648A-F1FD-4E32-BE41-B018F29C919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5C5B5E50-754E-4F7E-8C52-83F907C307F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10F1E0A-0C9F-47A7-A39D-DFC8E5B18FB3}"/>
              </a:ext>
            </a:extLst>
          </p:cNvPr>
          <p:cNvSpPr/>
          <p:nvPr userDrawn="1"/>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31BEFBB-6763-4393-A525-64A429DFCBC6}"/>
              </a:ext>
            </a:extLst>
          </p:cNvPr>
          <p:cNvSpPr txBox="1"/>
          <p:nvPr userDrawn="1"/>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40898592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2" cy="443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57201" y="1142999"/>
            <a:ext cx="11277602" cy="1511183"/>
          </a:xfrm>
          <a:prstGeom prst="rect">
            <a:avLst/>
          </a:prstGeom>
        </p:spPr>
        <p:txBody>
          <a:bodyPr vert="horz" wrap="square" lIns="0" tIns="0" rIns="0" bIns="0" rtlCol="0">
            <a:spAutoFit/>
          </a:body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p>
        </p:txBody>
      </p:sp>
    </p:spTree>
    <p:extLst>
      <p:ext uri="{BB962C8B-B14F-4D97-AF65-F5344CB8AC3E}">
        <p14:creationId xmlns:p14="http://schemas.microsoft.com/office/powerpoint/2010/main" val="1819954808"/>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6" r:id="rId6"/>
    <p:sldLayoutId id="2147484487" r:id="rId7"/>
    <p:sldLayoutId id="2147484534" r:id="rId8"/>
    <p:sldLayoutId id="2147484489" r:id="rId9"/>
    <p:sldLayoutId id="2147484490" r:id="rId10"/>
    <p:sldLayoutId id="2147484491" r:id="rId11"/>
    <p:sldLayoutId id="2147484533" r:id="rId12"/>
    <p:sldLayoutId id="2147484492" r:id="rId13"/>
    <p:sldLayoutId id="2147484536" r:id="rId14"/>
    <p:sldLayoutId id="2147484494" r:id="rId15"/>
    <p:sldLayoutId id="2147484496" r:id="rId16"/>
    <p:sldLayoutId id="2147484497" r:id="rId17"/>
    <p:sldLayoutId id="2147484501" r:id="rId18"/>
    <p:sldLayoutId id="2147484529" r:id="rId19"/>
    <p:sldLayoutId id="2147484538" r:id="rId20"/>
    <p:sldLayoutId id="2147484531" r:id="rId21"/>
    <p:sldLayoutId id="2147484532" r:id="rId22"/>
    <p:sldLayoutId id="2147484537" r:id="rId23"/>
    <p:sldLayoutId id="2147484498" r:id="rId24"/>
    <p:sldLayoutId id="2147484499" r:id="rId25"/>
    <p:sldLayoutId id="2147484500" r:id="rId26"/>
    <p:sldLayoutId id="2147484540" r:id="rId27"/>
    <p:sldLayoutId id="2147484543" r:id="rId28"/>
    <p:sldLayoutId id="2147484546" r:id="rId29"/>
    <p:sldLayoutId id="2147484547" r:id="rId30"/>
    <p:sldLayoutId id="2147484548" r:id="rId31"/>
    <p:sldLayoutId id="2147484551" r:id="rId32"/>
  </p:sldLayoutIdLst>
  <p:transition>
    <p:fade/>
  </p:transition>
  <p:txStyles>
    <p:titleStyle>
      <a:lvl1pPr algn="l" defTabSz="932742" rtl="0" eaLnBrk="1" latinLnBrk="0" hangingPunct="1">
        <a:lnSpc>
          <a:spcPct val="90000"/>
        </a:lnSpc>
        <a:spcBef>
          <a:spcPct val="0"/>
        </a:spcBef>
        <a:buNone/>
        <a:defRPr lang="en-US" sz="32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5ACBF0"/>
          </p15:clr>
        </p15:guide>
        <p15:guide id="2" pos="96" userDrawn="1">
          <p15:clr>
            <a:srgbClr val="5ACBF0"/>
          </p15:clr>
        </p15:guide>
        <p15:guide id="3" pos="672" userDrawn="1">
          <p15:clr>
            <a:srgbClr val="5ACBF0"/>
          </p15:clr>
        </p15:guide>
        <p15:guide id="4" pos="1248" userDrawn="1">
          <p15:clr>
            <a:srgbClr val="5ACBF0"/>
          </p15:clr>
        </p15:guide>
        <p15:guide id="5" pos="1824" userDrawn="1">
          <p15:clr>
            <a:srgbClr val="5ACBF0"/>
          </p15:clr>
        </p15:guide>
        <p15:guide id="6" pos="2400" userDrawn="1">
          <p15:clr>
            <a:srgbClr val="5ACBF0"/>
          </p15:clr>
        </p15:guide>
        <p15:guide id="7" pos="2976" userDrawn="1">
          <p15:clr>
            <a:srgbClr val="5ACBF0"/>
          </p15:clr>
        </p15:guide>
        <p15:guide id="8" pos="3552" userDrawn="1">
          <p15:clr>
            <a:srgbClr val="5ACBF0"/>
          </p15:clr>
        </p15:guide>
        <p15:guide id="9" pos="4122" userDrawn="1">
          <p15:clr>
            <a:srgbClr val="5ACBF0"/>
          </p15:clr>
        </p15:guide>
        <p15:guide id="10" pos="4704" userDrawn="1">
          <p15:clr>
            <a:srgbClr val="5ACBF0"/>
          </p15:clr>
        </p15:guide>
        <p15:guide id="11" pos="5280" userDrawn="1">
          <p15:clr>
            <a:srgbClr val="5ACBF0"/>
          </p15:clr>
        </p15:guide>
        <p15:guide id="12" pos="5856" userDrawn="1">
          <p15:clr>
            <a:srgbClr val="5ACBF0"/>
          </p15:clr>
        </p15:guide>
        <p15:guide id="13" pos="6432" userDrawn="1">
          <p15:clr>
            <a:srgbClr val="5ACBF0"/>
          </p15:clr>
        </p15:guide>
        <p15:guide id="14" pos="7008" userDrawn="1">
          <p15:clr>
            <a:srgbClr val="5ACBF0"/>
          </p15:clr>
        </p15:guide>
        <p15:guide id="15" pos="7584" userDrawn="1">
          <p15:clr>
            <a:srgbClr val="5ACBF0"/>
          </p15:clr>
        </p15:guide>
        <p15:guide id="16" pos="192" userDrawn="1">
          <p15:clr>
            <a:srgbClr val="C35EA4"/>
          </p15:clr>
        </p15:guide>
        <p15:guide id="17" pos="7488" userDrawn="1">
          <p15:clr>
            <a:srgbClr val="C35EA4"/>
          </p15:clr>
        </p15:guide>
        <p15:guide id="18" orient="horz" pos="720" userDrawn="1">
          <p15:clr>
            <a:srgbClr val="5ACBF0"/>
          </p15:clr>
        </p15:guide>
        <p15:guide id="19" orient="horz" pos="1296" userDrawn="1">
          <p15:clr>
            <a:srgbClr val="5ACBF0"/>
          </p15:clr>
        </p15:guide>
        <p15:guide id="20" orient="horz" pos="1872" userDrawn="1">
          <p15:clr>
            <a:srgbClr val="5ACBF0"/>
          </p15:clr>
        </p15:guide>
        <p15:guide id="21" orient="horz" pos="2442" userDrawn="1">
          <p15:clr>
            <a:srgbClr val="5ACBF0"/>
          </p15:clr>
        </p15:guide>
        <p15:guide id="22" orient="horz" pos="3024" userDrawn="1">
          <p15:clr>
            <a:srgbClr val="5ACBF0"/>
          </p15:clr>
        </p15:guide>
        <p15:guide id="23" orient="horz" pos="3600" userDrawn="1">
          <p15:clr>
            <a:srgbClr val="5ACBF0"/>
          </p15:clr>
        </p15:guide>
        <p15:guide id="24" orient="horz" pos="4176" userDrawn="1">
          <p15:clr>
            <a:srgbClr val="5ACBF0"/>
          </p15:clr>
        </p15:guide>
        <p15:guide id="25" orient="horz" pos="288" userDrawn="1">
          <p15:clr>
            <a:srgbClr val="C35EA4"/>
          </p15:clr>
        </p15:guide>
        <p15:guide id="26" orient="horz" pos="4128" userDrawn="1">
          <p15:clr>
            <a:srgbClr val="C35EA4"/>
          </p15:clr>
        </p15:guide>
        <p15:guide id="27" pos="288" userDrawn="1">
          <p15:clr>
            <a:srgbClr val="547EBF"/>
          </p15:clr>
        </p15:guide>
        <p15:guide id="28" pos="7392"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54714" cy="73934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18643" y="1866616"/>
            <a:ext cx="11354714" cy="15111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100434"/>
      </p:ext>
    </p:extLst>
  </p:cSld>
  <p:clrMap bg1="lt1" tx1="dk1" bg2="lt2" tx2="dk2" accent1="accent1" accent2="accent2" accent3="accent3" accent4="accent4" accent5="accent5" accent6="accent6" hlink="hlink" folHlink="folHlink"/>
  <p:sldLayoutIdLst>
    <p:sldLayoutId id="2147484524" r:id="rId1"/>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342900" marR="0" indent="-1588"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80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46" userDrawn="1">
          <p15:clr>
            <a:srgbClr val="C35EA4"/>
          </p15:clr>
        </p15:guide>
        <p15:guide id="4" pos="1487" userDrawn="1">
          <p15:clr>
            <a:srgbClr val="C35EA4"/>
          </p15:clr>
        </p15:guide>
        <p15:guide id="5" pos="2557" userDrawn="1">
          <p15:clr>
            <a:srgbClr val="C35EA4"/>
          </p15:clr>
        </p15:guide>
        <p15:guide id="6" pos="2697" userDrawn="1">
          <p15:clr>
            <a:srgbClr val="C35EA4"/>
          </p15:clr>
        </p15:guide>
        <p15:guide id="7" pos="3769" userDrawn="1">
          <p15:clr>
            <a:srgbClr val="C35EA4"/>
          </p15:clr>
        </p15:guide>
        <p15:guide id="8" pos="3910" userDrawn="1">
          <p15:clr>
            <a:srgbClr val="C35EA4"/>
          </p15:clr>
        </p15:guide>
        <p15:guide id="9" pos="4979" userDrawn="1">
          <p15:clr>
            <a:srgbClr val="C35EA4"/>
          </p15:clr>
        </p15:guide>
        <p15:guide id="10" pos="5119" userDrawn="1">
          <p15:clr>
            <a:srgbClr val="C35EA4"/>
          </p15:clr>
        </p15:guide>
        <p15:guide id="11" pos="6193" userDrawn="1">
          <p15:clr>
            <a:srgbClr val="C35EA4"/>
          </p15:clr>
        </p15:guide>
        <p15:guide id="12" pos="6333" userDrawn="1">
          <p15:clr>
            <a:srgbClr val="C35EA4"/>
          </p15:clr>
        </p15:guide>
        <p15:guide id="16" pos="264" userDrawn="1">
          <p15:clr>
            <a:srgbClr val="F26B43"/>
          </p15:clr>
        </p15:guide>
        <p15:guide id="17" pos="7416" userDrawn="1">
          <p15:clr>
            <a:srgbClr val="F26B43"/>
          </p15:clr>
        </p15:guide>
        <p15:guide id="18" orient="horz" pos="743" userDrawn="1">
          <p15:clr>
            <a:srgbClr val="5ACBF0"/>
          </p15:clr>
        </p15:guide>
        <p15:guide id="19" orient="horz" pos="1345" userDrawn="1">
          <p15:clr>
            <a:srgbClr val="5ACBF0"/>
          </p15:clr>
        </p15:guide>
        <p15:guide id="20" orient="horz" pos="600" userDrawn="1">
          <p15:clr>
            <a:srgbClr val="5ACBF0"/>
          </p15:clr>
        </p15:guide>
        <p15:guide id="21" orient="horz" pos="1485" userDrawn="1">
          <p15:clr>
            <a:srgbClr val="5ACBF0"/>
          </p15:clr>
        </p15:guide>
        <p15:guide id="22" orient="horz" pos="2085" userDrawn="1">
          <p15:clr>
            <a:srgbClr val="5ACBF0"/>
          </p15:clr>
        </p15:guide>
        <p15:guide id="23" orient="horz" pos="2231" userDrawn="1">
          <p15:clr>
            <a:srgbClr val="5ACBF0"/>
          </p15:clr>
        </p15:guide>
        <p15:guide id="25" orient="horz" pos="277" userDrawn="1">
          <p15:clr>
            <a:srgbClr val="F26B43"/>
          </p15:clr>
        </p15:guide>
        <p15:guide id="26" orient="horz" pos="4046" userDrawn="1">
          <p15:clr>
            <a:srgbClr val="F26B43"/>
          </p15:clr>
        </p15:guide>
        <p15:guide id="27" orient="horz" pos="2833" userDrawn="1">
          <p15:clr>
            <a:srgbClr val="5ACBF0"/>
          </p15:clr>
        </p15:guide>
        <p15:guide id="28" orient="horz" pos="2973" userDrawn="1">
          <p15:clr>
            <a:srgbClr val="5ACBF0"/>
          </p15:clr>
        </p15:guide>
        <p15:guide id="29" orient="horz" pos="3577" userDrawn="1">
          <p15:clr>
            <a:srgbClr val="5ACBF0"/>
          </p15:clr>
        </p15:guide>
        <p15:guide id="30" orient="horz" pos="3718"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www.mckinsey.com/mgi/overview"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aka.ms/MicrosoftSearch/Blog/SPC19" TargetMode="External"/><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 Id="rId9" Type="http://schemas.openxmlformats.org/officeDocument/2006/relationships/image" Target="../media/image34.emf"/></Relationships>
</file>

<file path=ppt/slides/_rels/slide16.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8.pn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49.png"/><Relationship Id="rId5" Type="http://schemas.openxmlformats.org/officeDocument/2006/relationships/image" Target="../media/image41.jpg"/><Relationship Id="rId4"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hyperlink" Target="https://www.sharepointconference.com/#!/session/What's%20new%20and%20what's%20next:%20Microsoft%20Search/378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docs.microsoft.com/en-us/microsoftsearch/make-content-easy-to-find" TargetMode="External"/><Relationship Id="rId3" Type="http://schemas.openxmlformats.org/officeDocument/2006/relationships/image" Target="../media/image50.jpg"/><Relationship Id="rId7" Type="http://schemas.openxmlformats.org/officeDocument/2006/relationships/hyperlink" Target="https://docs.microsoft.com/en-us/microsoftsearch/" TargetMode="External"/><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aka.ms/MicrosoftSearch" TargetMode="External"/><Relationship Id="rId5" Type="http://schemas.openxmlformats.org/officeDocument/2006/relationships/image" Target="../media/image52.png"/><Relationship Id="rId4" Type="http://schemas.openxmlformats.org/officeDocument/2006/relationships/image" Target="../media/image51.jp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www2.deloitte.com/content/dam/Deloitte/us/Documents/center-for-corporate-governance/us-ccg-overview-of-emerging-technologies.pdf" TargetMode="External"/><Relationship Id="rId4" Type="http://schemas.openxmlformats.org/officeDocument/2006/relationships/hyperlink" Target="https://www.emc.com/leadership/digital-universe/2014iview/executive-summary.ht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E209D-3480-4DD3-BB99-6E6012FE7E71}"/>
              </a:ext>
            </a:extLst>
          </p:cNvPr>
          <p:cNvPicPr>
            <a:picLocks noChangeAspect="1"/>
          </p:cNvPicPr>
          <p:nvPr/>
        </p:nvPicPr>
        <p:blipFill>
          <a:blip r:embed="rId3"/>
          <a:stretch>
            <a:fillRect/>
          </a:stretch>
        </p:blipFill>
        <p:spPr>
          <a:xfrm>
            <a:off x="1782907" y="1791999"/>
            <a:ext cx="9124950" cy="2886075"/>
          </a:xfrm>
          <a:prstGeom prst="rect">
            <a:avLst/>
          </a:prstGeom>
        </p:spPr>
      </p:pic>
    </p:spTree>
    <p:extLst>
      <p:ext uri="{BB962C8B-B14F-4D97-AF65-F5344CB8AC3E}">
        <p14:creationId xmlns:p14="http://schemas.microsoft.com/office/powerpoint/2010/main" val="882600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0" fill="hold"/>
                                        <p:tgtEl>
                                          <p:spTgt spid="3"/>
                                        </p:tgtEl>
                                        <p:attrNameLst>
                                          <p:attrName>ppt_w</p:attrName>
                                        </p:attrNameLst>
                                      </p:cBhvr>
                                      <p:tavLst>
                                        <p:tav tm="0" fmla="#ppt_w*sin(2.5*pi*$)">
                                          <p:val>
                                            <p:fltVal val="0"/>
                                          </p:val>
                                        </p:tav>
                                        <p:tav tm="100000">
                                          <p:val>
                                            <p:fltVal val="1"/>
                                          </p:val>
                                        </p:tav>
                                      </p:tavLst>
                                    </p:anim>
                                    <p:anim calcmode="lin" valueType="num">
                                      <p:cBhvr>
                                        <p:cTn id="8" dur="5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67823A-1FE8-478F-B897-A52039FFFA78}"/>
              </a:ext>
            </a:extLst>
          </p:cNvPr>
          <p:cNvSpPr>
            <a:spLocks noGrp="1"/>
          </p:cNvSpPr>
          <p:nvPr>
            <p:ph type="title"/>
          </p:nvPr>
        </p:nvSpPr>
        <p:spPr/>
        <p:txBody>
          <a:bodyPr/>
          <a:lstStyle/>
          <a:p>
            <a:r>
              <a:rPr lang="en-US"/>
              <a:t>As a result…</a:t>
            </a:r>
          </a:p>
        </p:txBody>
      </p:sp>
      <p:sp>
        <p:nvSpPr>
          <p:cNvPr id="4" name="Text Placeholder 3">
            <a:extLst>
              <a:ext uri="{FF2B5EF4-FFF2-40B4-BE49-F238E27FC236}">
                <a16:creationId xmlns:a16="http://schemas.microsoft.com/office/drawing/2014/main" id="{4A147CC4-9A10-4833-BC36-AEA3CFC46FFD}"/>
              </a:ext>
            </a:extLst>
          </p:cNvPr>
          <p:cNvSpPr>
            <a:spLocks noGrp="1"/>
          </p:cNvSpPr>
          <p:nvPr>
            <p:ph type="body" sz="quarter" idx="4294967295"/>
          </p:nvPr>
        </p:nvSpPr>
        <p:spPr>
          <a:xfrm>
            <a:off x="6946178" y="2325968"/>
            <a:ext cx="5075237" cy="664797"/>
          </a:xfrm>
        </p:spPr>
        <p:txBody>
          <a:bodyPr/>
          <a:lstStyle/>
          <a:p>
            <a:r>
              <a:rPr lang="en-US" sz="2400">
                <a:solidFill>
                  <a:schemeClr val="tx1">
                    <a:lumMod val="75000"/>
                    <a:lumOff val="25000"/>
                  </a:schemeClr>
                </a:solidFill>
              </a:rPr>
              <a:t>of our time at work is spent just looking for information.</a:t>
            </a:r>
            <a:endParaRPr lang="en-US" sz="2000">
              <a:solidFill>
                <a:schemeClr val="tx1">
                  <a:lumMod val="75000"/>
                  <a:lumOff val="25000"/>
                </a:schemeClr>
              </a:solidFill>
            </a:endParaRPr>
          </a:p>
        </p:txBody>
      </p:sp>
      <p:grpSp>
        <p:nvGrpSpPr>
          <p:cNvPr id="27" name="Group 26">
            <a:extLst>
              <a:ext uri="{FF2B5EF4-FFF2-40B4-BE49-F238E27FC236}">
                <a16:creationId xmlns:a16="http://schemas.microsoft.com/office/drawing/2014/main" id="{BBE2F5F8-6D01-4AFE-B5A7-FBA2119EC2A5}"/>
              </a:ext>
            </a:extLst>
          </p:cNvPr>
          <p:cNvGrpSpPr/>
          <p:nvPr/>
        </p:nvGrpSpPr>
        <p:grpSpPr>
          <a:xfrm>
            <a:off x="1371600" y="1371600"/>
            <a:ext cx="1726785" cy="1938992"/>
            <a:chOff x="726130" y="1524976"/>
            <a:chExt cx="1726785" cy="1938992"/>
          </a:xfrm>
        </p:grpSpPr>
        <p:sp>
          <p:nvSpPr>
            <p:cNvPr id="8" name="Freeform: Shape 7">
              <a:extLst>
                <a:ext uri="{FF2B5EF4-FFF2-40B4-BE49-F238E27FC236}">
                  <a16:creationId xmlns:a16="http://schemas.microsoft.com/office/drawing/2014/main" id="{935AEB8D-1433-41CE-A1E5-18D57D502D4B}"/>
                </a:ext>
              </a:extLst>
            </p:cNvPr>
            <p:cNvSpPr/>
            <p:nvPr/>
          </p:nvSpPr>
          <p:spPr>
            <a:xfrm>
              <a:off x="733730" y="1761081"/>
              <a:ext cx="386800" cy="379473"/>
            </a:xfrm>
            <a:custGeom>
              <a:avLst/>
              <a:gdLst/>
              <a:ahLst/>
              <a:cxnLst/>
              <a:rect l="0" t="0" r="0" b="0"/>
              <a:pathLst>
                <a:path w="133350" h="133350">
                  <a:moveTo>
                    <a:pt x="128349" y="95012"/>
                  </a:moveTo>
                  <a:lnTo>
                    <a:pt x="93107" y="129302"/>
                  </a:lnTo>
                  <a:lnTo>
                    <a:pt x="12144" y="46434"/>
                  </a:lnTo>
                  <a:cubicBezTo>
                    <a:pt x="5477" y="39767"/>
                    <a:pt x="5477" y="29289"/>
                    <a:pt x="12144" y="22622"/>
                  </a:cubicBezTo>
                  <a:lnTo>
                    <a:pt x="23574" y="12144"/>
                  </a:lnTo>
                  <a:cubicBezTo>
                    <a:pt x="30242" y="5477"/>
                    <a:pt x="40719" y="5477"/>
                    <a:pt x="47387" y="12144"/>
                  </a:cubicBezTo>
                  <a:lnTo>
                    <a:pt x="128349" y="95012"/>
                  </a:lnTo>
                  <a:close/>
                </a:path>
              </a:pathLst>
            </a:custGeom>
            <a:solidFill>
              <a:srgbClr val="0078D4"/>
            </a:solidFill>
            <a:ln w="9525" cap="flat">
              <a:noFill/>
              <a:prstDash val="solid"/>
              <a:miter/>
            </a:ln>
          </p:spPr>
          <p:txBody>
            <a:bodyPr/>
            <a:lstStyle/>
            <a:p>
              <a:pPr defTabSz="913788"/>
              <a:endParaRPr lang="en-US" sz="1836">
                <a:solidFill>
                  <a:srgbClr val="282828"/>
                </a:solidFill>
                <a:latin typeface="Segoe UI"/>
              </a:endParaRPr>
            </a:p>
          </p:txBody>
        </p:sp>
        <p:sp>
          <p:nvSpPr>
            <p:cNvPr id="9" name="Freeform: Shape 8">
              <a:extLst>
                <a:ext uri="{FF2B5EF4-FFF2-40B4-BE49-F238E27FC236}">
                  <a16:creationId xmlns:a16="http://schemas.microsoft.com/office/drawing/2014/main" id="{80CDDA60-41C1-4E9A-877B-1D0EE71CA333}"/>
                </a:ext>
              </a:extLst>
            </p:cNvPr>
            <p:cNvSpPr/>
            <p:nvPr/>
          </p:nvSpPr>
          <p:spPr>
            <a:xfrm>
              <a:off x="2066115" y="1780054"/>
              <a:ext cx="386800" cy="379473"/>
            </a:xfrm>
            <a:custGeom>
              <a:avLst/>
              <a:gdLst/>
              <a:ahLst/>
              <a:cxnLst/>
              <a:rect l="0" t="0" r="0" b="0"/>
              <a:pathLst>
                <a:path w="133350" h="133350">
                  <a:moveTo>
                    <a:pt x="41434" y="128349"/>
                  </a:moveTo>
                  <a:lnTo>
                    <a:pt x="7144" y="93107"/>
                  </a:lnTo>
                  <a:lnTo>
                    <a:pt x="90011" y="12144"/>
                  </a:lnTo>
                  <a:cubicBezTo>
                    <a:pt x="96679" y="5477"/>
                    <a:pt x="107156" y="5477"/>
                    <a:pt x="113824" y="12144"/>
                  </a:cubicBezTo>
                  <a:lnTo>
                    <a:pt x="124301" y="22622"/>
                  </a:lnTo>
                  <a:cubicBezTo>
                    <a:pt x="130969" y="29289"/>
                    <a:pt x="130969" y="39767"/>
                    <a:pt x="124301" y="46434"/>
                  </a:cubicBezTo>
                  <a:lnTo>
                    <a:pt x="41434" y="128349"/>
                  </a:lnTo>
                  <a:close/>
                </a:path>
              </a:pathLst>
            </a:custGeom>
            <a:solidFill>
              <a:srgbClr val="0078D4"/>
            </a:solidFill>
            <a:ln w="9525" cap="flat">
              <a:noFill/>
              <a:prstDash val="solid"/>
              <a:miter/>
            </a:ln>
          </p:spPr>
          <p:txBody>
            <a:bodyPr/>
            <a:lstStyle/>
            <a:p>
              <a:pPr defTabSz="913788"/>
              <a:endParaRPr lang="en-US" sz="1836">
                <a:solidFill>
                  <a:srgbClr val="282828"/>
                </a:solidFill>
                <a:latin typeface="Segoe UI"/>
              </a:endParaRPr>
            </a:p>
          </p:txBody>
        </p:sp>
        <p:sp>
          <p:nvSpPr>
            <p:cNvPr id="10" name="Freeform: Shape 9">
              <a:extLst>
                <a:ext uri="{FF2B5EF4-FFF2-40B4-BE49-F238E27FC236}">
                  <a16:creationId xmlns:a16="http://schemas.microsoft.com/office/drawing/2014/main" id="{381E7340-4998-400D-BFEC-DCDA420EBE3B}"/>
                </a:ext>
              </a:extLst>
            </p:cNvPr>
            <p:cNvSpPr/>
            <p:nvPr/>
          </p:nvSpPr>
          <p:spPr>
            <a:xfrm>
              <a:off x="1494830" y="1586856"/>
              <a:ext cx="193400" cy="298157"/>
            </a:xfrm>
            <a:custGeom>
              <a:avLst/>
              <a:gdLst/>
              <a:ahLst/>
              <a:cxnLst/>
              <a:rect l="0" t="0" r="0" b="0"/>
              <a:pathLst>
                <a:path w="66675" h="104775">
                  <a:moveTo>
                    <a:pt x="8520" y="7244"/>
                  </a:moveTo>
                  <a:lnTo>
                    <a:pt x="66617" y="8063"/>
                  </a:lnTo>
                  <a:lnTo>
                    <a:pt x="65340" y="98542"/>
                  </a:lnTo>
                  <a:lnTo>
                    <a:pt x="7244" y="97722"/>
                  </a:lnTo>
                  <a:close/>
                </a:path>
              </a:pathLst>
            </a:custGeom>
            <a:solidFill>
              <a:srgbClr val="C2C2C2"/>
            </a:solidFill>
            <a:ln w="9525" cap="flat">
              <a:noFill/>
              <a:prstDash val="solid"/>
              <a:miter/>
            </a:ln>
          </p:spPr>
          <p:txBody>
            <a:bodyPr/>
            <a:lstStyle/>
            <a:p>
              <a:pPr defTabSz="913788"/>
              <a:endParaRPr lang="en-US" sz="1836">
                <a:solidFill>
                  <a:srgbClr val="282828"/>
                </a:solidFill>
                <a:latin typeface="Segoe UI"/>
              </a:endParaRPr>
            </a:p>
          </p:txBody>
        </p:sp>
        <p:sp>
          <p:nvSpPr>
            <p:cNvPr id="11" name="Freeform: Shape 10">
              <a:extLst>
                <a:ext uri="{FF2B5EF4-FFF2-40B4-BE49-F238E27FC236}">
                  <a16:creationId xmlns:a16="http://schemas.microsoft.com/office/drawing/2014/main" id="{164F0B86-9C29-494F-BFFA-6F18592793DC}"/>
                </a:ext>
              </a:extLst>
            </p:cNvPr>
            <p:cNvSpPr/>
            <p:nvPr/>
          </p:nvSpPr>
          <p:spPr>
            <a:xfrm>
              <a:off x="726130" y="1772601"/>
              <a:ext cx="1712968" cy="1680525"/>
            </a:xfrm>
            <a:custGeom>
              <a:avLst/>
              <a:gdLst/>
              <a:ahLst/>
              <a:cxnLst/>
              <a:rect l="0" t="0" r="0" b="0"/>
              <a:pathLst>
                <a:path w="590550" h="590550">
                  <a:moveTo>
                    <a:pt x="588169" y="297656"/>
                  </a:moveTo>
                  <a:cubicBezTo>
                    <a:pt x="588169" y="458102"/>
                    <a:pt x="458102" y="588169"/>
                    <a:pt x="297656" y="588169"/>
                  </a:cubicBezTo>
                  <a:cubicBezTo>
                    <a:pt x="137211" y="588169"/>
                    <a:pt x="7144" y="458102"/>
                    <a:pt x="7144" y="297656"/>
                  </a:cubicBezTo>
                  <a:cubicBezTo>
                    <a:pt x="7144" y="137211"/>
                    <a:pt x="137211" y="7144"/>
                    <a:pt x="297656" y="7144"/>
                  </a:cubicBezTo>
                  <a:cubicBezTo>
                    <a:pt x="458102" y="7144"/>
                    <a:pt x="588169" y="137211"/>
                    <a:pt x="588169" y="297656"/>
                  </a:cubicBezTo>
                  <a:close/>
                </a:path>
              </a:pathLst>
            </a:custGeom>
            <a:solidFill>
              <a:srgbClr val="C2C2C2"/>
            </a:solidFill>
            <a:ln w="9525" cap="flat">
              <a:noFill/>
              <a:prstDash val="solid"/>
              <a:miter/>
            </a:ln>
          </p:spPr>
          <p:txBody>
            <a:bodyPr/>
            <a:lstStyle/>
            <a:p>
              <a:pPr defTabSz="913788"/>
              <a:endParaRPr lang="en-US" sz="1836">
                <a:solidFill>
                  <a:srgbClr val="282828"/>
                </a:solidFill>
                <a:latin typeface="Segoe UI"/>
              </a:endParaRPr>
            </a:p>
          </p:txBody>
        </p:sp>
        <p:sp>
          <p:nvSpPr>
            <p:cNvPr id="12" name="Freeform: Shape 11">
              <a:extLst>
                <a:ext uri="{FF2B5EF4-FFF2-40B4-BE49-F238E27FC236}">
                  <a16:creationId xmlns:a16="http://schemas.microsoft.com/office/drawing/2014/main" id="{DAC179A6-9FA3-451E-BA0F-C7833F23EA2A}"/>
                </a:ext>
              </a:extLst>
            </p:cNvPr>
            <p:cNvSpPr/>
            <p:nvPr/>
          </p:nvSpPr>
          <p:spPr>
            <a:xfrm>
              <a:off x="806255" y="1864758"/>
              <a:ext cx="1630083" cy="1599210"/>
            </a:xfrm>
            <a:custGeom>
              <a:avLst/>
              <a:gdLst/>
              <a:ahLst/>
              <a:cxnLst/>
              <a:rect l="0" t="0" r="0" b="0"/>
              <a:pathLst>
                <a:path w="561975" h="561975">
                  <a:moveTo>
                    <a:pt x="401479" y="7144"/>
                  </a:moveTo>
                  <a:lnTo>
                    <a:pt x="7144" y="390049"/>
                  </a:lnTo>
                  <a:cubicBezTo>
                    <a:pt x="20479" y="417671"/>
                    <a:pt x="38576" y="444341"/>
                    <a:pt x="61436" y="468154"/>
                  </a:cubicBezTo>
                  <a:cubicBezTo>
                    <a:pt x="172879" y="583406"/>
                    <a:pt x="356711" y="585311"/>
                    <a:pt x="471964" y="473869"/>
                  </a:cubicBezTo>
                  <a:cubicBezTo>
                    <a:pt x="587216" y="362426"/>
                    <a:pt x="589121" y="178594"/>
                    <a:pt x="477679" y="63341"/>
                  </a:cubicBezTo>
                  <a:cubicBezTo>
                    <a:pt x="454819" y="39529"/>
                    <a:pt x="429101" y="20479"/>
                    <a:pt x="401479" y="7144"/>
                  </a:cubicBezTo>
                  <a:close/>
                </a:path>
              </a:pathLst>
            </a:custGeom>
            <a:solidFill>
              <a:srgbClr val="C2C2C2"/>
            </a:solidFill>
            <a:ln w="9525" cap="flat">
              <a:noFill/>
              <a:prstDash val="solid"/>
              <a:miter/>
            </a:ln>
          </p:spPr>
          <p:txBody>
            <a:bodyPr/>
            <a:lstStyle/>
            <a:p>
              <a:pPr defTabSz="913788"/>
              <a:endParaRPr lang="en-US" sz="1836">
                <a:solidFill>
                  <a:srgbClr val="282828"/>
                </a:solidFill>
                <a:latin typeface="Segoe UI"/>
              </a:endParaRPr>
            </a:p>
          </p:txBody>
        </p:sp>
        <p:sp>
          <p:nvSpPr>
            <p:cNvPr id="13" name="Freeform: Shape 12">
              <a:extLst>
                <a:ext uri="{FF2B5EF4-FFF2-40B4-BE49-F238E27FC236}">
                  <a16:creationId xmlns:a16="http://schemas.microsoft.com/office/drawing/2014/main" id="{0E7DE80F-1692-4C4F-8C7C-B1A7A0F11821}"/>
                </a:ext>
              </a:extLst>
            </p:cNvPr>
            <p:cNvSpPr/>
            <p:nvPr/>
          </p:nvSpPr>
          <p:spPr>
            <a:xfrm>
              <a:off x="878089" y="1921678"/>
              <a:ext cx="1409054" cy="1382367"/>
            </a:xfrm>
            <a:custGeom>
              <a:avLst/>
              <a:gdLst/>
              <a:ahLst/>
              <a:cxnLst/>
              <a:rect l="0" t="0" r="0" b="0"/>
              <a:pathLst>
                <a:path w="485775" h="485775">
                  <a:moveTo>
                    <a:pt x="483394" y="245269"/>
                  </a:moveTo>
                  <a:cubicBezTo>
                    <a:pt x="483394" y="376782"/>
                    <a:pt x="376782" y="483394"/>
                    <a:pt x="245269" y="483394"/>
                  </a:cubicBezTo>
                  <a:cubicBezTo>
                    <a:pt x="113756" y="483394"/>
                    <a:pt x="7144" y="376782"/>
                    <a:pt x="7144" y="245269"/>
                  </a:cubicBezTo>
                  <a:cubicBezTo>
                    <a:pt x="7144" y="113756"/>
                    <a:pt x="113756" y="7144"/>
                    <a:pt x="245269" y="7144"/>
                  </a:cubicBezTo>
                  <a:cubicBezTo>
                    <a:pt x="376782" y="7144"/>
                    <a:pt x="483394" y="113756"/>
                    <a:pt x="483394" y="245269"/>
                  </a:cubicBezTo>
                  <a:close/>
                </a:path>
              </a:pathLst>
            </a:custGeom>
            <a:solidFill>
              <a:srgbClr val="F3F3F4"/>
            </a:solidFill>
            <a:ln w="9525" cap="flat">
              <a:noFill/>
              <a:prstDash val="solid"/>
              <a:miter/>
            </a:ln>
          </p:spPr>
          <p:txBody>
            <a:bodyPr/>
            <a:lstStyle/>
            <a:p>
              <a:pPr defTabSz="913788"/>
              <a:endParaRPr lang="en-US" sz="1836">
                <a:solidFill>
                  <a:srgbClr val="282828"/>
                </a:solidFill>
                <a:latin typeface="Segoe UI"/>
              </a:endParaRPr>
            </a:p>
          </p:txBody>
        </p:sp>
        <p:sp>
          <p:nvSpPr>
            <p:cNvPr id="15" name="Freeform: Shape 14">
              <a:extLst>
                <a:ext uri="{FF2B5EF4-FFF2-40B4-BE49-F238E27FC236}">
                  <a16:creationId xmlns:a16="http://schemas.microsoft.com/office/drawing/2014/main" id="{15E1E444-764F-427C-AEC0-45910898B730}"/>
                </a:ext>
              </a:extLst>
            </p:cNvPr>
            <p:cNvSpPr/>
            <p:nvPr/>
          </p:nvSpPr>
          <p:spPr>
            <a:xfrm>
              <a:off x="1320836" y="2052796"/>
              <a:ext cx="386800" cy="758947"/>
            </a:xfrm>
            <a:custGeom>
              <a:avLst/>
              <a:gdLst/>
              <a:ahLst/>
              <a:cxnLst/>
              <a:rect l="0" t="0" r="0" b="0"/>
              <a:pathLst>
                <a:path w="133350" h="266700">
                  <a:moveTo>
                    <a:pt x="13573" y="7740"/>
                  </a:moveTo>
                  <a:cubicBezTo>
                    <a:pt x="7858" y="9645"/>
                    <a:pt x="5953" y="16313"/>
                    <a:pt x="7858" y="21075"/>
                  </a:cubicBezTo>
                  <a:lnTo>
                    <a:pt x="72628" y="177285"/>
                  </a:lnTo>
                  <a:cubicBezTo>
                    <a:pt x="66913" y="182048"/>
                    <a:pt x="63103" y="189668"/>
                    <a:pt x="63103" y="198240"/>
                  </a:cubicBezTo>
                  <a:cubicBezTo>
                    <a:pt x="63103" y="214433"/>
                    <a:pt x="75486" y="227768"/>
                    <a:pt x="91678" y="227768"/>
                  </a:cubicBezTo>
                  <a:cubicBezTo>
                    <a:pt x="91678" y="227768"/>
                    <a:pt x="92631" y="227768"/>
                    <a:pt x="92631" y="227768"/>
                  </a:cubicBezTo>
                  <a:lnTo>
                    <a:pt x="106918" y="261105"/>
                  </a:lnTo>
                  <a:cubicBezTo>
                    <a:pt x="108823" y="266820"/>
                    <a:pt x="115491" y="268725"/>
                    <a:pt x="120253" y="266820"/>
                  </a:cubicBezTo>
                  <a:cubicBezTo>
                    <a:pt x="121206" y="265868"/>
                    <a:pt x="123111" y="265868"/>
                    <a:pt x="124063" y="264915"/>
                  </a:cubicBezTo>
                  <a:cubicBezTo>
                    <a:pt x="126921" y="262058"/>
                    <a:pt x="127873" y="257295"/>
                    <a:pt x="125968" y="253485"/>
                  </a:cubicBezTo>
                  <a:lnTo>
                    <a:pt x="112633" y="220148"/>
                  </a:lnTo>
                  <a:cubicBezTo>
                    <a:pt x="118348" y="215385"/>
                    <a:pt x="122158" y="207765"/>
                    <a:pt x="122158" y="199193"/>
                  </a:cubicBezTo>
                  <a:cubicBezTo>
                    <a:pt x="122158" y="183000"/>
                    <a:pt x="109776" y="169665"/>
                    <a:pt x="93583" y="169665"/>
                  </a:cubicBezTo>
                  <a:cubicBezTo>
                    <a:pt x="93583" y="169665"/>
                    <a:pt x="92631" y="169665"/>
                    <a:pt x="92631" y="169665"/>
                  </a:cubicBezTo>
                  <a:lnTo>
                    <a:pt x="27861" y="13455"/>
                  </a:lnTo>
                  <a:cubicBezTo>
                    <a:pt x="25003" y="8693"/>
                    <a:pt x="18336" y="5835"/>
                    <a:pt x="13573" y="7740"/>
                  </a:cubicBezTo>
                  <a:close/>
                </a:path>
              </a:pathLst>
            </a:custGeom>
            <a:solidFill>
              <a:srgbClr val="0078D4"/>
            </a:solidFill>
            <a:ln w="9525" cap="flat">
              <a:noFill/>
              <a:prstDash val="solid"/>
              <a:miter/>
            </a:ln>
          </p:spPr>
          <p:txBody>
            <a:bodyPr/>
            <a:lstStyle/>
            <a:p>
              <a:pPr defTabSz="913788"/>
              <a:endParaRPr lang="en-US" sz="1836">
                <a:solidFill>
                  <a:srgbClr val="282828"/>
                </a:solidFill>
                <a:latin typeface="Segoe UI"/>
              </a:endParaRPr>
            </a:p>
          </p:txBody>
        </p:sp>
        <p:sp>
          <p:nvSpPr>
            <p:cNvPr id="16" name="Freeform: Shape 15">
              <a:extLst>
                <a:ext uri="{FF2B5EF4-FFF2-40B4-BE49-F238E27FC236}">
                  <a16:creationId xmlns:a16="http://schemas.microsoft.com/office/drawing/2014/main" id="{259EDE42-4DB7-4E12-8462-7EC865060528}"/>
                </a:ext>
              </a:extLst>
            </p:cNvPr>
            <p:cNvSpPr/>
            <p:nvPr/>
          </p:nvSpPr>
          <p:spPr>
            <a:xfrm>
              <a:off x="1335557" y="1524976"/>
              <a:ext cx="524942" cy="162631"/>
            </a:xfrm>
            <a:custGeom>
              <a:avLst/>
              <a:gdLst/>
              <a:ahLst/>
              <a:cxnLst/>
              <a:rect l="0" t="0" r="0" b="0"/>
              <a:pathLst>
                <a:path w="180975" h="57150">
                  <a:moveTo>
                    <a:pt x="7875" y="7244"/>
                  </a:moveTo>
                  <a:lnTo>
                    <a:pt x="176451" y="9621"/>
                  </a:lnTo>
                  <a:lnTo>
                    <a:pt x="175819" y="54384"/>
                  </a:lnTo>
                  <a:lnTo>
                    <a:pt x="7244" y="52007"/>
                  </a:lnTo>
                  <a:close/>
                </a:path>
              </a:pathLst>
            </a:custGeom>
            <a:solidFill>
              <a:srgbClr val="C2C2C2"/>
            </a:solidFill>
            <a:ln w="9525" cap="flat">
              <a:noFill/>
              <a:prstDash val="solid"/>
              <a:miter/>
            </a:ln>
          </p:spPr>
          <p:txBody>
            <a:bodyPr/>
            <a:lstStyle/>
            <a:p>
              <a:pPr defTabSz="913788"/>
              <a:endParaRPr lang="en-US" sz="1836">
                <a:solidFill>
                  <a:srgbClr val="282828"/>
                </a:solidFill>
                <a:latin typeface="Segoe UI"/>
              </a:endParaRPr>
            </a:p>
          </p:txBody>
        </p:sp>
        <p:sp>
          <p:nvSpPr>
            <p:cNvPr id="17" name="Freeform: Shape 16">
              <a:extLst>
                <a:ext uri="{FF2B5EF4-FFF2-40B4-BE49-F238E27FC236}">
                  <a16:creationId xmlns:a16="http://schemas.microsoft.com/office/drawing/2014/main" id="{035F2A4E-7F2E-496B-96A4-9AD0A2BBC0D0}"/>
                </a:ext>
              </a:extLst>
            </p:cNvPr>
            <p:cNvSpPr/>
            <p:nvPr/>
          </p:nvSpPr>
          <p:spPr>
            <a:xfrm>
              <a:off x="1541922" y="3086488"/>
              <a:ext cx="55257" cy="162631"/>
            </a:xfrm>
            <a:custGeom>
              <a:avLst/>
              <a:gdLst/>
              <a:ahLst/>
              <a:cxnLst/>
              <a:rect l="0" t="0" r="0" b="0"/>
              <a:pathLst>
                <a:path w="19050" h="57150">
                  <a:moveTo>
                    <a:pt x="7247" y="50105"/>
                  </a:moveTo>
                  <a:lnTo>
                    <a:pt x="7868" y="7247"/>
                  </a:lnTo>
                  <a:lnTo>
                    <a:pt x="20249" y="7426"/>
                  </a:lnTo>
                  <a:lnTo>
                    <a:pt x="19628" y="50284"/>
                  </a:lnTo>
                  <a:close/>
                </a:path>
              </a:pathLst>
            </a:custGeom>
            <a:solidFill>
              <a:srgbClr val="B3B3B3"/>
            </a:solidFill>
            <a:ln w="9525" cap="flat">
              <a:noFill/>
              <a:prstDash val="solid"/>
              <a:miter/>
            </a:ln>
          </p:spPr>
          <p:txBody>
            <a:bodyPr/>
            <a:lstStyle/>
            <a:p>
              <a:pPr defTabSz="913788"/>
              <a:endParaRPr lang="en-US" sz="1836">
                <a:solidFill>
                  <a:srgbClr val="282828"/>
                </a:solidFill>
                <a:latin typeface="Segoe UI"/>
              </a:endParaRPr>
            </a:p>
          </p:txBody>
        </p:sp>
        <p:sp>
          <p:nvSpPr>
            <p:cNvPr id="18" name="Freeform: Shape 17">
              <a:extLst>
                <a:ext uri="{FF2B5EF4-FFF2-40B4-BE49-F238E27FC236}">
                  <a16:creationId xmlns:a16="http://schemas.microsoft.com/office/drawing/2014/main" id="{3AA7CB2C-4F85-4DEF-BAD0-B461D34DC77A}"/>
                </a:ext>
              </a:extLst>
            </p:cNvPr>
            <p:cNvSpPr/>
            <p:nvPr/>
          </p:nvSpPr>
          <p:spPr>
            <a:xfrm>
              <a:off x="2062733" y="2589031"/>
              <a:ext cx="165771" cy="54210"/>
            </a:xfrm>
            <a:custGeom>
              <a:avLst/>
              <a:gdLst/>
              <a:ahLst/>
              <a:cxnLst/>
              <a:rect l="0" t="0" r="0" b="0"/>
              <a:pathLst>
                <a:path w="57150" h="19050">
                  <a:moveTo>
                    <a:pt x="7244" y="19625"/>
                  </a:moveTo>
                  <a:lnTo>
                    <a:pt x="7418" y="7244"/>
                  </a:lnTo>
                  <a:lnTo>
                    <a:pt x="50276" y="7848"/>
                  </a:lnTo>
                  <a:lnTo>
                    <a:pt x="50102" y="20229"/>
                  </a:lnTo>
                  <a:close/>
                </a:path>
              </a:pathLst>
            </a:custGeom>
            <a:solidFill>
              <a:srgbClr val="B3B3B3"/>
            </a:solidFill>
            <a:ln w="9525" cap="flat">
              <a:noFill/>
              <a:prstDash val="solid"/>
              <a:miter/>
            </a:ln>
          </p:spPr>
          <p:txBody>
            <a:bodyPr/>
            <a:lstStyle/>
            <a:p>
              <a:pPr defTabSz="913788"/>
              <a:endParaRPr lang="en-US" sz="1836">
                <a:solidFill>
                  <a:srgbClr val="282828"/>
                </a:solidFill>
                <a:latin typeface="Segoe UI"/>
              </a:endParaRPr>
            </a:p>
          </p:txBody>
        </p:sp>
        <p:sp>
          <p:nvSpPr>
            <p:cNvPr id="19" name="Freeform: Shape 18">
              <a:extLst>
                <a:ext uri="{FF2B5EF4-FFF2-40B4-BE49-F238E27FC236}">
                  <a16:creationId xmlns:a16="http://schemas.microsoft.com/office/drawing/2014/main" id="{A38DDCE3-77F6-42B3-BDD0-1B57BA0B5383}"/>
                </a:ext>
              </a:extLst>
            </p:cNvPr>
            <p:cNvSpPr/>
            <p:nvPr/>
          </p:nvSpPr>
          <p:spPr>
            <a:xfrm>
              <a:off x="944989" y="2572826"/>
              <a:ext cx="165771" cy="54210"/>
            </a:xfrm>
            <a:custGeom>
              <a:avLst/>
              <a:gdLst/>
              <a:ahLst/>
              <a:cxnLst/>
              <a:rect l="0" t="0" r="0" b="0"/>
              <a:pathLst>
                <a:path w="57150" h="19050">
                  <a:moveTo>
                    <a:pt x="7242" y="19624"/>
                  </a:moveTo>
                  <a:lnTo>
                    <a:pt x="7415" y="7242"/>
                  </a:lnTo>
                  <a:lnTo>
                    <a:pt x="50273" y="7839"/>
                  </a:lnTo>
                  <a:lnTo>
                    <a:pt x="50101" y="20220"/>
                  </a:lnTo>
                  <a:close/>
                </a:path>
              </a:pathLst>
            </a:custGeom>
            <a:solidFill>
              <a:srgbClr val="B3B3B3"/>
            </a:solidFill>
            <a:ln w="9525" cap="flat">
              <a:noFill/>
              <a:prstDash val="solid"/>
              <a:miter/>
            </a:ln>
          </p:spPr>
          <p:txBody>
            <a:bodyPr/>
            <a:lstStyle/>
            <a:p>
              <a:pPr defTabSz="913788"/>
              <a:endParaRPr lang="en-US" sz="1836">
                <a:solidFill>
                  <a:srgbClr val="282828"/>
                </a:solidFill>
                <a:latin typeface="Segoe UI"/>
              </a:endParaRPr>
            </a:p>
          </p:txBody>
        </p:sp>
        <p:sp>
          <p:nvSpPr>
            <p:cNvPr id="20" name="Freeform: Shape 19">
              <a:extLst>
                <a:ext uri="{FF2B5EF4-FFF2-40B4-BE49-F238E27FC236}">
                  <a16:creationId xmlns:a16="http://schemas.microsoft.com/office/drawing/2014/main" id="{206B75CB-72D0-451A-ACE1-F3846E6A71C4}"/>
                </a:ext>
              </a:extLst>
            </p:cNvPr>
            <p:cNvSpPr/>
            <p:nvPr/>
          </p:nvSpPr>
          <p:spPr>
            <a:xfrm>
              <a:off x="1555682" y="1989850"/>
              <a:ext cx="55257" cy="162631"/>
            </a:xfrm>
            <a:custGeom>
              <a:avLst/>
              <a:gdLst/>
              <a:ahLst/>
              <a:cxnLst/>
              <a:rect l="0" t="0" r="0" b="0"/>
              <a:pathLst>
                <a:path w="19050" h="57150">
                  <a:moveTo>
                    <a:pt x="7247" y="50105"/>
                  </a:moveTo>
                  <a:lnTo>
                    <a:pt x="7868" y="7247"/>
                  </a:lnTo>
                  <a:lnTo>
                    <a:pt x="20249" y="7426"/>
                  </a:lnTo>
                  <a:lnTo>
                    <a:pt x="19628" y="50284"/>
                  </a:lnTo>
                  <a:close/>
                </a:path>
              </a:pathLst>
            </a:custGeom>
            <a:solidFill>
              <a:srgbClr val="B3B3B3"/>
            </a:solidFill>
            <a:ln w="9525" cap="flat">
              <a:noFill/>
              <a:prstDash val="solid"/>
              <a:miter/>
            </a:ln>
          </p:spPr>
          <p:txBody>
            <a:bodyPr/>
            <a:lstStyle/>
            <a:p>
              <a:pPr defTabSz="913788"/>
              <a:endParaRPr lang="en-US" sz="1836">
                <a:solidFill>
                  <a:srgbClr val="282828"/>
                </a:solidFill>
                <a:latin typeface="Segoe UI"/>
              </a:endParaRPr>
            </a:p>
          </p:txBody>
        </p:sp>
        <p:sp>
          <p:nvSpPr>
            <p:cNvPr id="21" name="Freeform: Shape 20">
              <a:extLst>
                <a:ext uri="{FF2B5EF4-FFF2-40B4-BE49-F238E27FC236}">
                  <a16:creationId xmlns:a16="http://schemas.microsoft.com/office/drawing/2014/main" id="{DC77FD3F-88E8-4BFD-8776-63979F13A130}"/>
                </a:ext>
              </a:extLst>
            </p:cNvPr>
            <p:cNvSpPr/>
            <p:nvPr/>
          </p:nvSpPr>
          <p:spPr>
            <a:xfrm>
              <a:off x="1891346" y="2927074"/>
              <a:ext cx="165771" cy="162631"/>
            </a:xfrm>
            <a:custGeom>
              <a:avLst/>
              <a:gdLst/>
              <a:ahLst/>
              <a:cxnLst/>
              <a:rect l="0" t="0" r="0" b="0"/>
              <a:pathLst>
                <a:path w="57150" h="57150">
                  <a:moveTo>
                    <a:pt x="10101" y="18732"/>
                  </a:moveTo>
                  <a:lnTo>
                    <a:pt x="18980" y="10101"/>
                  </a:lnTo>
                  <a:lnTo>
                    <a:pt x="48855" y="40834"/>
                  </a:lnTo>
                  <a:lnTo>
                    <a:pt x="39976" y="49464"/>
                  </a:lnTo>
                  <a:close/>
                </a:path>
              </a:pathLst>
            </a:custGeom>
            <a:solidFill>
              <a:srgbClr val="B3B3B3"/>
            </a:solidFill>
            <a:ln w="9525" cap="flat">
              <a:noFill/>
              <a:prstDash val="solid"/>
              <a:miter/>
            </a:ln>
          </p:spPr>
          <p:txBody>
            <a:bodyPr/>
            <a:lstStyle/>
            <a:p>
              <a:pPr defTabSz="913788"/>
              <a:endParaRPr lang="en-US" sz="1836">
                <a:solidFill>
                  <a:srgbClr val="282828"/>
                </a:solidFill>
                <a:latin typeface="Segoe UI"/>
              </a:endParaRPr>
            </a:p>
          </p:txBody>
        </p:sp>
        <p:sp>
          <p:nvSpPr>
            <p:cNvPr id="22" name="Freeform: Shape 21">
              <a:extLst>
                <a:ext uri="{FF2B5EF4-FFF2-40B4-BE49-F238E27FC236}">
                  <a16:creationId xmlns:a16="http://schemas.microsoft.com/office/drawing/2014/main" id="{AA27676B-DF25-4F2F-B3D0-CF76489F70DD}"/>
                </a:ext>
              </a:extLst>
            </p:cNvPr>
            <p:cNvSpPr/>
            <p:nvPr/>
          </p:nvSpPr>
          <p:spPr>
            <a:xfrm>
              <a:off x="1903242" y="2154843"/>
              <a:ext cx="165771" cy="162631"/>
            </a:xfrm>
            <a:custGeom>
              <a:avLst/>
              <a:gdLst/>
              <a:ahLst/>
              <a:cxnLst/>
              <a:rect l="0" t="0" r="0" b="0"/>
              <a:pathLst>
                <a:path w="57150" h="57150">
                  <a:moveTo>
                    <a:pt x="10101" y="39976"/>
                  </a:moveTo>
                  <a:lnTo>
                    <a:pt x="40834" y="10101"/>
                  </a:lnTo>
                  <a:lnTo>
                    <a:pt x="49464" y="18980"/>
                  </a:lnTo>
                  <a:lnTo>
                    <a:pt x="18732" y="48855"/>
                  </a:lnTo>
                  <a:close/>
                </a:path>
              </a:pathLst>
            </a:custGeom>
            <a:solidFill>
              <a:srgbClr val="B3B3B3"/>
            </a:solidFill>
            <a:ln w="9525" cap="flat">
              <a:noFill/>
              <a:prstDash val="solid"/>
              <a:miter/>
            </a:ln>
          </p:spPr>
          <p:txBody>
            <a:bodyPr/>
            <a:lstStyle/>
            <a:p>
              <a:pPr defTabSz="913788"/>
              <a:endParaRPr lang="en-US" sz="1836">
                <a:solidFill>
                  <a:srgbClr val="282828"/>
                </a:solidFill>
                <a:latin typeface="Segoe UI"/>
              </a:endParaRPr>
            </a:p>
          </p:txBody>
        </p:sp>
        <p:sp>
          <p:nvSpPr>
            <p:cNvPr id="23" name="Freeform: Shape 22">
              <a:extLst>
                <a:ext uri="{FF2B5EF4-FFF2-40B4-BE49-F238E27FC236}">
                  <a16:creationId xmlns:a16="http://schemas.microsoft.com/office/drawing/2014/main" id="{AF9BEF59-C377-4107-8AA7-33A26228EBDB}"/>
                </a:ext>
              </a:extLst>
            </p:cNvPr>
            <p:cNvSpPr/>
            <p:nvPr/>
          </p:nvSpPr>
          <p:spPr>
            <a:xfrm>
              <a:off x="1100472" y="2917279"/>
              <a:ext cx="165771" cy="162631"/>
            </a:xfrm>
            <a:custGeom>
              <a:avLst/>
              <a:gdLst/>
              <a:ahLst/>
              <a:cxnLst/>
              <a:rect l="0" t="0" r="0" b="0"/>
              <a:pathLst>
                <a:path w="57150" h="57150">
                  <a:moveTo>
                    <a:pt x="10101" y="39976"/>
                  </a:moveTo>
                  <a:lnTo>
                    <a:pt x="40834" y="10101"/>
                  </a:lnTo>
                  <a:lnTo>
                    <a:pt x="49464" y="18980"/>
                  </a:lnTo>
                  <a:lnTo>
                    <a:pt x="18732" y="48855"/>
                  </a:lnTo>
                  <a:close/>
                </a:path>
              </a:pathLst>
            </a:custGeom>
            <a:solidFill>
              <a:srgbClr val="B3B3B3"/>
            </a:solidFill>
            <a:ln w="9525" cap="flat">
              <a:noFill/>
              <a:prstDash val="solid"/>
              <a:miter/>
            </a:ln>
          </p:spPr>
          <p:txBody>
            <a:bodyPr/>
            <a:lstStyle/>
            <a:p>
              <a:pPr defTabSz="913788"/>
              <a:endParaRPr lang="en-US" sz="1836">
                <a:solidFill>
                  <a:srgbClr val="282828"/>
                </a:solidFill>
                <a:latin typeface="Segoe UI"/>
              </a:endParaRPr>
            </a:p>
          </p:txBody>
        </p:sp>
        <p:sp>
          <p:nvSpPr>
            <p:cNvPr id="24" name="Freeform: Shape 23">
              <a:extLst>
                <a:ext uri="{FF2B5EF4-FFF2-40B4-BE49-F238E27FC236}">
                  <a16:creationId xmlns:a16="http://schemas.microsoft.com/office/drawing/2014/main" id="{AC1AA04B-91FE-40CE-A597-027F44595CD4}"/>
                </a:ext>
              </a:extLst>
            </p:cNvPr>
            <p:cNvSpPr/>
            <p:nvPr/>
          </p:nvSpPr>
          <p:spPr>
            <a:xfrm>
              <a:off x="1112208" y="2141385"/>
              <a:ext cx="165771" cy="162631"/>
            </a:xfrm>
            <a:custGeom>
              <a:avLst/>
              <a:gdLst/>
              <a:ahLst/>
              <a:cxnLst/>
              <a:rect l="0" t="0" r="0" b="0"/>
              <a:pathLst>
                <a:path w="57150" h="57150">
                  <a:moveTo>
                    <a:pt x="10101" y="18732"/>
                  </a:moveTo>
                  <a:lnTo>
                    <a:pt x="18980" y="10101"/>
                  </a:lnTo>
                  <a:lnTo>
                    <a:pt x="48855" y="40834"/>
                  </a:lnTo>
                  <a:lnTo>
                    <a:pt x="39976" y="49464"/>
                  </a:lnTo>
                  <a:close/>
                </a:path>
              </a:pathLst>
            </a:custGeom>
            <a:solidFill>
              <a:srgbClr val="B3B3B3"/>
            </a:solidFill>
            <a:ln w="9525" cap="flat">
              <a:noFill/>
              <a:prstDash val="solid"/>
              <a:miter/>
            </a:ln>
          </p:spPr>
          <p:txBody>
            <a:bodyPr/>
            <a:lstStyle/>
            <a:p>
              <a:pPr defTabSz="913788"/>
              <a:endParaRPr lang="en-US" sz="1836">
                <a:solidFill>
                  <a:srgbClr val="282828"/>
                </a:solidFill>
                <a:latin typeface="Segoe UI"/>
              </a:endParaRPr>
            </a:p>
          </p:txBody>
        </p:sp>
      </p:grpSp>
      <p:sp>
        <p:nvSpPr>
          <p:cNvPr id="2" name="Rectangle 1">
            <a:extLst>
              <a:ext uri="{FF2B5EF4-FFF2-40B4-BE49-F238E27FC236}">
                <a16:creationId xmlns:a16="http://schemas.microsoft.com/office/drawing/2014/main" id="{6B6FF7F6-C016-4BFB-B8CC-377C380C1880}"/>
              </a:ext>
            </a:extLst>
          </p:cNvPr>
          <p:cNvSpPr/>
          <p:nvPr/>
        </p:nvSpPr>
        <p:spPr>
          <a:xfrm>
            <a:off x="3657600" y="1396281"/>
            <a:ext cx="3351628" cy="1938992"/>
          </a:xfrm>
          <a:prstGeom prst="rect">
            <a:avLst/>
          </a:prstGeom>
        </p:spPr>
        <p:txBody>
          <a:bodyPr wrap="square">
            <a:spAutoFit/>
          </a:bodyPr>
          <a:lstStyle/>
          <a:p>
            <a:pPr defTabSz="914314"/>
            <a:r>
              <a:rPr lang="en-US" sz="12000">
                <a:solidFill>
                  <a:srgbClr val="0078D4"/>
                </a:solidFill>
                <a:latin typeface="Segoe UI Light" panose="020B0502040204020203" pitchFamily="34" charset="0"/>
                <a:cs typeface="Segoe UI Light" panose="020B0502040204020203" pitchFamily="34" charset="0"/>
              </a:rPr>
              <a:t>20%</a:t>
            </a:r>
          </a:p>
        </p:txBody>
      </p:sp>
      <p:sp>
        <p:nvSpPr>
          <p:cNvPr id="6" name="Rectangle 5">
            <a:extLst>
              <a:ext uri="{FF2B5EF4-FFF2-40B4-BE49-F238E27FC236}">
                <a16:creationId xmlns:a16="http://schemas.microsoft.com/office/drawing/2014/main" id="{DA4A93D3-800D-4B7D-A77C-78E7289E55C8}"/>
              </a:ext>
            </a:extLst>
          </p:cNvPr>
          <p:cNvSpPr/>
          <p:nvPr/>
        </p:nvSpPr>
        <p:spPr>
          <a:xfrm>
            <a:off x="3723106" y="3522728"/>
            <a:ext cx="5423601" cy="461665"/>
          </a:xfrm>
          <a:prstGeom prst="rect">
            <a:avLst/>
          </a:prstGeom>
        </p:spPr>
        <p:txBody>
          <a:bodyPr wrap="none">
            <a:spAutoFit/>
          </a:bodyPr>
          <a:lstStyle/>
          <a:p>
            <a:pPr defTabSz="914314"/>
            <a:r>
              <a:rPr lang="en-US" sz="2400">
                <a:solidFill>
                  <a:srgbClr val="0078D4"/>
                </a:solidFill>
              </a:rPr>
              <a:t>That’s 1 day a week lost per employee!</a:t>
            </a:r>
          </a:p>
        </p:txBody>
      </p:sp>
      <p:sp>
        <p:nvSpPr>
          <p:cNvPr id="26" name="TextBox 25">
            <a:extLst>
              <a:ext uri="{FF2B5EF4-FFF2-40B4-BE49-F238E27FC236}">
                <a16:creationId xmlns:a16="http://schemas.microsoft.com/office/drawing/2014/main" id="{F78D5B0C-7A63-4125-BE6A-CEB9E56658B0}"/>
              </a:ext>
            </a:extLst>
          </p:cNvPr>
          <p:cNvSpPr txBox="1"/>
          <p:nvPr/>
        </p:nvSpPr>
        <p:spPr>
          <a:xfrm>
            <a:off x="3657074" y="4204665"/>
            <a:ext cx="8001000" cy="1034129"/>
          </a:xfrm>
          <a:prstGeom prst="rect">
            <a:avLst/>
          </a:prstGeom>
          <a:noFill/>
        </p:spPr>
        <p:txBody>
          <a:bodyPr wrap="square" lIns="182880" tIns="146304" rIns="182880" bIns="146304" rtlCol="0">
            <a:spAutoFit/>
          </a:bodyPr>
          <a:lstStyle/>
          <a:p>
            <a:pPr>
              <a:spcAft>
                <a:spcPts val="600"/>
              </a:spcAft>
            </a:pPr>
            <a:r>
              <a:rPr lang="en-US" sz="2400">
                <a:gradFill>
                  <a:gsLst>
                    <a:gs pos="2917">
                      <a:srgbClr val="282828"/>
                    </a:gs>
                    <a:gs pos="30000">
                      <a:srgbClr val="282828"/>
                    </a:gs>
                  </a:gsLst>
                  <a:lin ang="5400000" scaled="0"/>
                </a:gradFill>
              </a:rPr>
              <a:t>No wonder companies have spent billions of dollars building custom solutions to try and solve this problem.</a:t>
            </a:r>
            <a:endParaRPr lang="en-US" sz="2400">
              <a:solidFill>
                <a:srgbClr val="FF0000"/>
              </a:solidFill>
            </a:endParaRPr>
          </a:p>
        </p:txBody>
      </p:sp>
      <p:sp>
        <p:nvSpPr>
          <p:cNvPr id="5" name="Rectangle 4">
            <a:extLst>
              <a:ext uri="{FF2B5EF4-FFF2-40B4-BE49-F238E27FC236}">
                <a16:creationId xmlns:a16="http://schemas.microsoft.com/office/drawing/2014/main" id="{F0B281EE-DC85-4345-877E-1DA4CD68BF05}"/>
              </a:ext>
            </a:extLst>
          </p:cNvPr>
          <p:cNvSpPr/>
          <p:nvPr/>
        </p:nvSpPr>
        <p:spPr>
          <a:xfrm>
            <a:off x="39832" y="6524124"/>
            <a:ext cx="9483436" cy="230832"/>
          </a:xfrm>
          <a:prstGeom prst="rect">
            <a:avLst/>
          </a:prstGeom>
        </p:spPr>
        <p:txBody>
          <a:bodyPr wrap="square">
            <a:spAutoFit/>
          </a:bodyPr>
          <a:lstStyle/>
          <a:p>
            <a:r>
              <a:rPr lang="en-US" sz="900" baseline="30000"/>
              <a:t>1 </a:t>
            </a:r>
            <a:r>
              <a:rPr lang="en-US" sz="900" u="sng">
                <a:hlinkClick r:id="rId3">
                  <a:extLst>
                    <a:ext uri="{A12FA001-AC4F-418D-AE19-62706E023703}">
                      <ahyp:hlinkClr xmlns:ahyp="http://schemas.microsoft.com/office/drawing/2018/hyperlinkcolor" val="tx"/>
                    </a:ext>
                  </a:extLst>
                </a:hlinkClick>
              </a:rPr>
              <a:t>McKinsey Global Institute</a:t>
            </a:r>
            <a:r>
              <a:rPr lang="en-US" sz="900" u="sng"/>
              <a:t> </a:t>
            </a:r>
            <a:r>
              <a:rPr lang="en-US" sz="900"/>
              <a:t>The social economy: Unlocking value and productivity through social technologies</a:t>
            </a:r>
          </a:p>
        </p:txBody>
      </p:sp>
    </p:spTree>
    <p:extLst>
      <p:ext uri="{BB962C8B-B14F-4D97-AF65-F5344CB8AC3E}">
        <p14:creationId xmlns:p14="http://schemas.microsoft.com/office/powerpoint/2010/main" val="1542202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7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par>
                          <p:cTn id="8" fill="hold">
                            <p:stCondLst>
                              <p:cond delay="1750"/>
                            </p:stCondLst>
                            <p:childTnLst>
                              <p:par>
                                <p:cTn id="9" presetID="10" presetClass="entr" presetSubtype="0" fill="hold" grpId="0" nodeType="afterEffect">
                                  <p:stCondLst>
                                    <p:cond delay="1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3750"/>
                            </p:stCondLst>
                            <p:childTnLst>
                              <p:par>
                                <p:cTn id="13" presetID="10" presetClass="entr" presetSubtype="0" fill="hold" grpId="0" nodeType="afterEffect">
                                  <p:stCondLst>
                                    <p:cond delay="15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B51C8-E361-4E46-B569-B5A082AEC6D4}"/>
              </a:ext>
            </a:extLst>
          </p:cNvPr>
          <p:cNvSpPr>
            <a:spLocks noGrp="1"/>
          </p:cNvSpPr>
          <p:nvPr>
            <p:ph type="title"/>
          </p:nvPr>
        </p:nvSpPr>
        <p:spPr/>
        <p:txBody>
          <a:bodyPr/>
          <a:lstStyle/>
          <a:p>
            <a:r>
              <a:rPr lang="en-US"/>
              <a:t>Introducing Microsoft Search</a:t>
            </a:r>
          </a:p>
        </p:txBody>
      </p:sp>
      <p:sp>
        <p:nvSpPr>
          <p:cNvPr id="3" name="Text Placeholder 2">
            <a:extLst>
              <a:ext uri="{FF2B5EF4-FFF2-40B4-BE49-F238E27FC236}">
                <a16:creationId xmlns:a16="http://schemas.microsoft.com/office/drawing/2014/main" id="{1CE7E62D-80E4-4CCC-AC33-04CFDC8D708E}"/>
              </a:ext>
            </a:extLst>
          </p:cNvPr>
          <p:cNvSpPr>
            <a:spLocks noGrp="1"/>
          </p:cNvSpPr>
          <p:nvPr>
            <p:ph type="body" sz="quarter" idx="10"/>
          </p:nvPr>
        </p:nvSpPr>
        <p:spPr>
          <a:xfrm>
            <a:off x="457201" y="3429000"/>
            <a:ext cx="11277600" cy="360099"/>
          </a:xfrm>
        </p:spPr>
        <p:txBody>
          <a:bodyPr/>
          <a:lstStyle/>
          <a:p>
            <a:r>
              <a:rPr lang="en-US"/>
              <a:t>Intelligent search for the modern workplace</a:t>
            </a:r>
          </a:p>
        </p:txBody>
      </p:sp>
    </p:spTree>
    <p:extLst>
      <p:ext uri="{BB962C8B-B14F-4D97-AF65-F5344CB8AC3E}">
        <p14:creationId xmlns:p14="http://schemas.microsoft.com/office/powerpoint/2010/main" val="28418739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F05E6B-6AC6-4E04-B016-290F0C5CF67A}"/>
              </a:ext>
            </a:extLst>
          </p:cNvPr>
          <p:cNvSpPr>
            <a:spLocks noGrp="1"/>
          </p:cNvSpPr>
          <p:nvPr>
            <p:ph type="sldNum" sz="quarter" idx="16"/>
          </p:nvPr>
        </p:nvSpPr>
        <p:spPr/>
        <p:txBody>
          <a:bodyPr/>
          <a:lstStyle/>
          <a:p>
            <a:pPr>
              <a:defRPr/>
            </a:pPr>
            <a:fld id="{FAADACFB-7C71-4E89-89D2-7BBA40B7BFA9}" type="slidenum">
              <a:rPr lang="en-US" smtClean="0">
                <a:solidFill>
                  <a:srgbClr val="505050"/>
                </a:solidFill>
              </a:rPr>
              <a:pPr>
                <a:defRPr/>
              </a:pPr>
              <a:t>12</a:t>
            </a:fld>
            <a:endParaRPr lang="en-US">
              <a:solidFill>
                <a:srgbClr val="505050"/>
              </a:solidFill>
            </a:endParaRPr>
          </a:p>
        </p:txBody>
      </p:sp>
      <p:pic>
        <p:nvPicPr>
          <p:cNvPr id="4" name="Search_Sizzle_060918">
            <a:hlinkClick r:id="" action="ppaction://media"/>
            <a:extLst>
              <a:ext uri="{FF2B5EF4-FFF2-40B4-BE49-F238E27FC236}">
                <a16:creationId xmlns:a16="http://schemas.microsoft.com/office/drawing/2014/main" id="{25BFF07E-0CDD-4345-B81A-71B19A839D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15948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E9A6516-5CA0-4A74-9D72-A4F1612347E6}"/>
              </a:ext>
            </a:extLst>
          </p:cNvPr>
          <p:cNvSpPr/>
          <p:nvPr/>
        </p:nvSpPr>
        <p:spPr bwMode="auto">
          <a:xfrm>
            <a:off x="381000" y="2333847"/>
            <a:ext cx="6629400" cy="877824"/>
          </a:xfrm>
          <a:prstGeom prst="roundRect">
            <a:avLst/>
          </a:prstGeom>
          <a:solidFill>
            <a:schemeClr val="bg1"/>
          </a:solidFill>
          <a:ln>
            <a:solidFill>
              <a:schemeClr val="bg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1D91815-1057-4263-A761-E730516E6054}"/>
              </a:ext>
            </a:extLst>
          </p:cNvPr>
          <p:cNvSpPr>
            <a:spLocks noGrp="1"/>
          </p:cNvSpPr>
          <p:nvPr>
            <p:ph type="title" idx="4294967295"/>
          </p:nvPr>
        </p:nvSpPr>
        <p:spPr>
          <a:xfrm>
            <a:off x="533400" y="2405062"/>
            <a:ext cx="5730875" cy="1938338"/>
          </a:xfrm>
        </p:spPr>
        <p:txBody>
          <a:bodyPr/>
          <a:lstStyle/>
          <a:p>
            <a:r>
              <a:rPr lang="en-US" sz="5881">
                <a:solidFill>
                  <a:schemeClr val="accent1"/>
                </a:solidFill>
              </a:rPr>
              <a:t>Microsoft Search</a:t>
            </a:r>
          </a:p>
        </p:txBody>
      </p:sp>
      <p:sp>
        <p:nvSpPr>
          <p:cNvPr id="3" name="TextBox 2">
            <a:extLst>
              <a:ext uri="{FF2B5EF4-FFF2-40B4-BE49-F238E27FC236}">
                <a16:creationId xmlns:a16="http://schemas.microsoft.com/office/drawing/2014/main" id="{20E0C7CF-9157-46ED-9DCB-1B4DA8D11E5B}"/>
              </a:ext>
            </a:extLst>
          </p:cNvPr>
          <p:cNvSpPr txBox="1"/>
          <p:nvPr/>
        </p:nvSpPr>
        <p:spPr>
          <a:xfrm>
            <a:off x="7422707" y="2397279"/>
            <a:ext cx="5149430" cy="3188461"/>
          </a:xfrm>
          <a:prstGeom prst="rect">
            <a:avLst/>
          </a:prstGeom>
          <a:noFill/>
        </p:spPr>
        <p:txBody>
          <a:bodyPr wrap="square" lIns="179259" tIns="143407" rIns="179259" bIns="143407" rtlCol="0">
            <a:spAutoFit/>
          </a:bodyPr>
          <a:lstStyle/>
          <a:p>
            <a:pPr defTabSz="914314">
              <a:lnSpc>
                <a:spcPct val="90000"/>
              </a:lnSpc>
              <a:spcAft>
                <a:spcPts val="588"/>
              </a:spcAft>
              <a:defRPr/>
            </a:pPr>
            <a:r>
              <a:rPr lang="en-US" sz="2745">
                <a:latin typeface="Segoe UI"/>
              </a:rPr>
              <a:t>One capability.</a:t>
            </a:r>
          </a:p>
          <a:p>
            <a:pPr defTabSz="914314">
              <a:lnSpc>
                <a:spcPct val="90000"/>
              </a:lnSpc>
              <a:spcAft>
                <a:spcPts val="588"/>
              </a:spcAft>
              <a:defRPr/>
            </a:pPr>
            <a:r>
              <a:rPr lang="en-US" sz="2745">
                <a:latin typeface="Segoe UI"/>
              </a:rPr>
              <a:t>Every search experience</a:t>
            </a:r>
            <a:r>
              <a:rPr lang="en-US" sz="2353">
                <a:latin typeface="Segoe UI"/>
              </a:rPr>
              <a:t>. </a:t>
            </a:r>
          </a:p>
          <a:p>
            <a:pPr defTabSz="914314">
              <a:lnSpc>
                <a:spcPct val="90000"/>
              </a:lnSpc>
              <a:spcAft>
                <a:spcPts val="588"/>
              </a:spcAft>
              <a:defRPr/>
            </a:pPr>
            <a:endParaRPr lang="en-US" sz="2353">
              <a:latin typeface="Segoe UI"/>
            </a:endParaRPr>
          </a:p>
          <a:p>
            <a:pPr defTabSz="914314">
              <a:lnSpc>
                <a:spcPct val="90000"/>
              </a:lnSpc>
              <a:spcAft>
                <a:spcPts val="588"/>
              </a:spcAft>
              <a:defRPr/>
            </a:pPr>
            <a:endParaRPr lang="en-US" sz="2353">
              <a:latin typeface="Segoe UI"/>
            </a:endParaRPr>
          </a:p>
          <a:p>
            <a:pPr defTabSz="914314">
              <a:lnSpc>
                <a:spcPct val="90000"/>
              </a:lnSpc>
              <a:spcAft>
                <a:spcPts val="588"/>
              </a:spcAft>
              <a:defRPr/>
            </a:pPr>
            <a:endParaRPr lang="en-US" sz="2353">
              <a:latin typeface="Segoe UI"/>
            </a:endParaRPr>
          </a:p>
          <a:p>
            <a:pPr defTabSz="914314">
              <a:lnSpc>
                <a:spcPct val="90000"/>
              </a:lnSpc>
              <a:spcAft>
                <a:spcPts val="588"/>
              </a:spcAft>
              <a:defRPr/>
            </a:pPr>
            <a:endParaRPr lang="en-US" sz="2353">
              <a:latin typeface="Segoe UI"/>
            </a:endParaRPr>
          </a:p>
          <a:p>
            <a:pPr defTabSz="914314">
              <a:lnSpc>
                <a:spcPct val="90000"/>
              </a:lnSpc>
              <a:spcAft>
                <a:spcPts val="588"/>
              </a:spcAft>
              <a:defRPr/>
            </a:pPr>
            <a:endParaRPr lang="en-US" sz="2353">
              <a:latin typeface="Segoe UI"/>
            </a:endParaRPr>
          </a:p>
        </p:txBody>
      </p:sp>
      <p:sp>
        <p:nvSpPr>
          <p:cNvPr id="4" name="TextBox 3">
            <a:extLst>
              <a:ext uri="{FF2B5EF4-FFF2-40B4-BE49-F238E27FC236}">
                <a16:creationId xmlns:a16="http://schemas.microsoft.com/office/drawing/2014/main" id="{D37A8263-932B-4524-BA6C-1CF76FE4EFAB}"/>
              </a:ext>
            </a:extLst>
          </p:cNvPr>
          <p:cNvSpPr txBox="1"/>
          <p:nvPr/>
        </p:nvSpPr>
        <p:spPr>
          <a:xfrm>
            <a:off x="4064109" y="288867"/>
            <a:ext cx="4669882" cy="2259106"/>
          </a:xfrm>
          <a:prstGeom prst="rect">
            <a:avLst/>
          </a:prstGeom>
          <a:noFill/>
        </p:spPr>
        <p:txBody>
          <a:bodyPr wrap="square" lIns="179259" tIns="143407" rIns="179259" bIns="143407" rtlCol="0">
            <a:spAutoFit/>
          </a:bodyPr>
          <a:lstStyle/>
          <a:p>
            <a:pPr defTabSz="914314">
              <a:lnSpc>
                <a:spcPct val="90000"/>
              </a:lnSpc>
              <a:spcAft>
                <a:spcPts val="588"/>
              </a:spcAft>
              <a:defRPr/>
            </a:pPr>
            <a:r>
              <a:rPr lang="en-US" sz="2353">
                <a:latin typeface="Segoe UI"/>
              </a:rPr>
              <a:t>in Bing</a:t>
            </a:r>
          </a:p>
          <a:p>
            <a:pPr defTabSz="914314">
              <a:lnSpc>
                <a:spcPct val="90000"/>
              </a:lnSpc>
              <a:spcAft>
                <a:spcPts val="588"/>
              </a:spcAft>
              <a:defRPr/>
            </a:pPr>
            <a:r>
              <a:rPr lang="en-US" sz="2353">
                <a:latin typeface="Segoe UI"/>
              </a:rPr>
              <a:t>in Office.com</a:t>
            </a:r>
          </a:p>
          <a:p>
            <a:pPr defTabSz="914314">
              <a:lnSpc>
                <a:spcPct val="90000"/>
              </a:lnSpc>
              <a:spcAft>
                <a:spcPts val="588"/>
              </a:spcAft>
              <a:defRPr/>
            </a:pPr>
            <a:r>
              <a:rPr lang="en-US" sz="2353">
                <a:latin typeface="Segoe UI"/>
              </a:rPr>
              <a:t>in SharePoint</a:t>
            </a:r>
          </a:p>
          <a:p>
            <a:pPr defTabSz="914314">
              <a:lnSpc>
                <a:spcPct val="90000"/>
              </a:lnSpc>
              <a:spcAft>
                <a:spcPts val="588"/>
              </a:spcAft>
              <a:defRPr/>
            </a:pPr>
            <a:r>
              <a:rPr lang="en-US" sz="2353">
                <a:latin typeface="Segoe UI"/>
              </a:rPr>
              <a:t>in Edge</a:t>
            </a:r>
          </a:p>
          <a:p>
            <a:pPr defTabSz="914314">
              <a:lnSpc>
                <a:spcPct val="90000"/>
              </a:lnSpc>
              <a:spcAft>
                <a:spcPts val="588"/>
              </a:spcAft>
              <a:defRPr/>
            </a:pPr>
            <a:r>
              <a:rPr lang="en-US" sz="2353">
                <a:latin typeface="Segoe UI"/>
              </a:rPr>
              <a:t>in Windows </a:t>
            </a:r>
          </a:p>
        </p:txBody>
      </p:sp>
      <p:sp>
        <p:nvSpPr>
          <p:cNvPr id="5" name="TextBox 4">
            <a:extLst>
              <a:ext uri="{FF2B5EF4-FFF2-40B4-BE49-F238E27FC236}">
                <a16:creationId xmlns:a16="http://schemas.microsoft.com/office/drawing/2014/main" id="{0BC87A81-2943-4223-9F7A-46252563C9E0}"/>
              </a:ext>
            </a:extLst>
          </p:cNvPr>
          <p:cNvSpPr txBox="1"/>
          <p:nvPr/>
        </p:nvSpPr>
        <p:spPr>
          <a:xfrm>
            <a:off x="4064108" y="3154508"/>
            <a:ext cx="4669882" cy="3760950"/>
          </a:xfrm>
          <a:prstGeom prst="rect">
            <a:avLst/>
          </a:prstGeom>
          <a:noFill/>
        </p:spPr>
        <p:txBody>
          <a:bodyPr wrap="square" lIns="179259" tIns="143407" rIns="179259" bIns="143407" rtlCol="0">
            <a:spAutoFit/>
          </a:bodyPr>
          <a:lstStyle/>
          <a:p>
            <a:pPr defTabSz="914314">
              <a:lnSpc>
                <a:spcPct val="90000"/>
              </a:lnSpc>
              <a:spcAft>
                <a:spcPts val="588"/>
              </a:spcAft>
              <a:defRPr/>
            </a:pPr>
            <a:r>
              <a:rPr lang="en-US" sz="2353">
                <a:latin typeface="Segoe UI"/>
              </a:rPr>
              <a:t>in PowerPoint</a:t>
            </a:r>
          </a:p>
          <a:p>
            <a:pPr defTabSz="914314">
              <a:lnSpc>
                <a:spcPct val="90000"/>
              </a:lnSpc>
              <a:spcAft>
                <a:spcPts val="588"/>
              </a:spcAft>
              <a:defRPr/>
            </a:pPr>
            <a:r>
              <a:rPr lang="en-US" sz="2353">
                <a:latin typeface="Segoe UI"/>
              </a:rPr>
              <a:t>in Outlook</a:t>
            </a:r>
          </a:p>
          <a:p>
            <a:pPr defTabSz="914314">
              <a:lnSpc>
                <a:spcPct val="90000"/>
              </a:lnSpc>
              <a:spcAft>
                <a:spcPts val="588"/>
              </a:spcAft>
              <a:defRPr/>
            </a:pPr>
            <a:r>
              <a:rPr lang="en-US" sz="2353">
                <a:latin typeface="Segoe UI"/>
              </a:rPr>
              <a:t>in OneDrive</a:t>
            </a:r>
          </a:p>
          <a:p>
            <a:pPr defTabSz="914314">
              <a:lnSpc>
                <a:spcPct val="90000"/>
              </a:lnSpc>
              <a:spcAft>
                <a:spcPts val="588"/>
              </a:spcAft>
              <a:defRPr/>
            </a:pPr>
            <a:r>
              <a:rPr lang="en-US" sz="2353">
                <a:latin typeface="Segoe UI"/>
              </a:rPr>
              <a:t>in Stream</a:t>
            </a:r>
          </a:p>
          <a:p>
            <a:pPr defTabSz="914314">
              <a:lnSpc>
                <a:spcPct val="90000"/>
              </a:lnSpc>
              <a:spcAft>
                <a:spcPts val="588"/>
              </a:spcAft>
              <a:defRPr/>
            </a:pPr>
            <a:r>
              <a:rPr lang="en-US" sz="2353">
                <a:latin typeface="Segoe UI"/>
              </a:rPr>
              <a:t>in Yammer</a:t>
            </a:r>
          </a:p>
          <a:p>
            <a:pPr defTabSz="914314">
              <a:lnSpc>
                <a:spcPct val="90000"/>
              </a:lnSpc>
              <a:spcAft>
                <a:spcPts val="588"/>
              </a:spcAft>
              <a:defRPr/>
            </a:pPr>
            <a:r>
              <a:rPr lang="en-US" sz="2353">
                <a:latin typeface="Segoe UI"/>
              </a:rPr>
              <a:t>in Word</a:t>
            </a:r>
          </a:p>
          <a:p>
            <a:pPr defTabSz="914314">
              <a:lnSpc>
                <a:spcPct val="90000"/>
              </a:lnSpc>
              <a:spcAft>
                <a:spcPts val="588"/>
              </a:spcAft>
              <a:defRPr/>
            </a:pPr>
            <a:r>
              <a:rPr lang="en-US" sz="2353">
                <a:latin typeface="Segoe UI"/>
              </a:rPr>
              <a:t>in Teams</a:t>
            </a:r>
          </a:p>
          <a:p>
            <a:pPr defTabSz="914314">
              <a:lnSpc>
                <a:spcPct val="90000"/>
              </a:lnSpc>
              <a:spcAft>
                <a:spcPts val="588"/>
              </a:spcAft>
              <a:defRPr/>
            </a:pPr>
            <a:r>
              <a:rPr lang="en-US" sz="2353">
                <a:latin typeface="Segoe UI"/>
              </a:rPr>
              <a:t>in OneNote</a:t>
            </a:r>
            <a:br>
              <a:rPr lang="en-US" sz="2353">
                <a:latin typeface="Segoe UI"/>
              </a:rPr>
            </a:br>
            <a:endParaRPr lang="en-US" sz="2353">
              <a:latin typeface="Segoe UI"/>
            </a:endParaRPr>
          </a:p>
        </p:txBody>
      </p:sp>
      <p:sp>
        <p:nvSpPr>
          <p:cNvPr id="6" name="Rectangle 5">
            <a:extLst>
              <a:ext uri="{FF2B5EF4-FFF2-40B4-BE49-F238E27FC236}">
                <a16:creationId xmlns:a16="http://schemas.microsoft.com/office/drawing/2014/main" id="{EB6EF4C5-8951-499D-9977-61A70AF18621}"/>
              </a:ext>
            </a:extLst>
          </p:cNvPr>
          <p:cNvSpPr/>
          <p:nvPr/>
        </p:nvSpPr>
        <p:spPr>
          <a:xfrm>
            <a:off x="7503720" y="3782005"/>
            <a:ext cx="4100290" cy="363882"/>
          </a:xfrm>
          <a:prstGeom prst="rect">
            <a:avLst/>
          </a:prstGeom>
        </p:spPr>
        <p:txBody>
          <a:bodyPr wrap="none">
            <a:spAutoFit/>
          </a:bodyPr>
          <a:lstStyle/>
          <a:p>
            <a:pPr defTabSz="914314">
              <a:lnSpc>
                <a:spcPct val="90000"/>
              </a:lnSpc>
              <a:spcAft>
                <a:spcPts val="588"/>
              </a:spcAft>
              <a:defRPr/>
            </a:pPr>
            <a:r>
              <a:rPr lang="en-US" sz="1961">
                <a:solidFill>
                  <a:srgbClr val="0078D4"/>
                </a:solidFill>
                <a:latin typeface="Segoe UI"/>
              </a:rPr>
              <a:t>Microsoft Graph + Bing technology</a:t>
            </a:r>
          </a:p>
        </p:txBody>
      </p:sp>
      <p:pic>
        <p:nvPicPr>
          <p:cNvPr id="10" name="Graphic 9" descr="Magnifying glass">
            <a:extLst>
              <a:ext uri="{FF2B5EF4-FFF2-40B4-BE49-F238E27FC236}">
                <a16:creationId xmlns:a16="http://schemas.microsoft.com/office/drawing/2014/main" id="{CF244542-BE5A-4CCD-AEFD-1830657908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181549" y="2445780"/>
            <a:ext cx="653959" cy="653959"/>
          </a:xfrm>
          <a:prstGeom prst="rect">
            <a:avLst/>
          </a:prstGeom>
        </p:spPr>
      </p:pic>
    </p:spTree>
    <p:extLst>
      <p:ext uri="{BB962C8B-B14F-4D97-AF65-F5344CB8AC3E}">
        <p14:creationId xmlns:p14="http://schemas.microsoft.com/office/powerpoint/2010/main" val="347341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0"/>
                                  </p:iterate>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2801"/>
                            </p:stCondLst>
                            <p:childTnLst>
                              <p:par>
                                <p:cTn id="8" presetID="26" presetClass="emph" presetSubtype="0" fill="hold" nodeType="afterEffect">
                                  <p:stCondLst>
                                    <p:cond delay="0"/>
                                  </p:stCondLst>
                                  <p:childTnLst>
                                    <p:animEffect transition="out" filter="fade">
                                      <p:cBhvr>
                                        <p:cTn id="9" dur="500" tmFilter="0, 0; .2, .5; .8, .5; 1, 0"/>
                                        <p:tgtEl>
                                          <p:spTgt spid="10"/>
                                        </p:tgtEl>
                                      </p:cBhvr>
                                    </p:animEffect>
                                    <p:animScale>
                                      <p:cBhvr>
                                        <p:cTn id="1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40F33E-5A33-4C7E-B906-A08C7F486CB2}"/>
              </a:ext>
            </a:extLst>
          </p:cNvPr>
          <p:cNvSpPr>
            <a:spLocks noGrp="1"/>
          </p:cNvSpPr>
          <p:nvPr>
            <p:ph type="body" sz="quarter" idx="10"/>
          </p:nvPr>
        </p:nvSpPr>
        <p:spPr>
          <a:xfrm>
            <a:off x="457200" y="1143000"/>
            <a:ext cx="6629400" cy="1874359"/>
          </a:xfrm>
        </p:spPr>
        <p:txBody>
          <a:bodyPr/>
          <a:lstStyle/>
          <a:p>
            <a:r>
              <a:rPr lang="en-US" sz="2000"/>
              <a:t>Microsoft Search is now rolling out to customers …</a:t>
            </a:r>
          </a:p>
          <a:p>
            <a:endParaRPr lang="en-US"/>
          </a:p>
          <a:p>
            <a:endParaRPr lang="en-US"/>
          </a:p>
          <a:p>
            <a:endParaRPr lang="en-US"/>
          </a:p>
        </p:txBody>
      </p:sp>
      <p:sp>
        <p:nvSpPr>
          <p:cNvPr id="2" name="Title 1">
            <a:extLst>
              <a:ext uri="{FF2B5EF4-FFF2-40B4-BE49-F238E27FC236}">
                <a16:creationId xmlns:a16="http://schemas.microsoft.com/office/drawing/2014/main" id="{4CE83B35-F67D-48EF-822E-917D22D11F82}"/>
              </a:ext>
            </a:extLst>
          </p:cNvPr>
          <p:cNvSpPr>
            <a:spLocks noGrp="1"/>
          </p:cNvSpPr>
          <p:nvPr>
            <p:ph type="title"/>
          </p:nvPr>
        </p:nvSpPr>
        <p:spPr/>
        <p:txBody>
          <a:bodyPr/>
          <a:lstStyle/>
          <a:p>
            <a:r>
              <a:rPr lang="en-US"/>
              <a:t>Microsoft Search announcement</a:t>
            </a:r>
          </a:p>
        </p:txBody>
      </p:sp>
      <p:sp>
        <p:nvSpPr>
          <p:cNvPr id="7" name="TextBox 6">
            <a:extLst>
              <a:ext uri="{FF2B5EF4-FFF2-40B4-BE49-F238E27FC236}">
                <a16:creationId xmlns:a16="http://schemas.microsoft.com/office/drawing/2014/main" id="{B3C056E5-1760-4D0E-9FEC-0BB7DF7D3DE8}"/>
              </a:ext>
            </a:extLst>
          </p:cNvPr>
          <p:cNvSpPr txBox="1"/>
          <p:nvPr/>
        </p:nvSpPr>
        <p:spPr>
          <a:xfrm>
            <a:off x="298184" y="1560723"/>
            <a:ext cx="5686517" cy="4077960"/>
          </a:xfrm>
          <a:prstGeom prst="rect">
            <a:avLst/>
          </a:prstGeom>
          <a:noFill/>
        </p:spPr>
        <p:txBody>
          <a:bodyPr wrap="square" lIns="179259" tIns="143407" rIns="179259" bIns="143407" rtlCol="0">
            <a:spAutoFit/>
          </a:bodyPr>
          <a:lstStyle/>
          <a:p>
            <a:pPr defTabSz="914314">
              <a:lnSpc>
                <a:spcPct val="90000"/>
              </a:lnSpc>
              <a:spcAft>
                <a:spcPts val="588"/>
              </a:spcAft>
              <a:defRPr/>
            </a:pPr>
            <a:r>
              <a:rPr lang="en-US" sz="2000" dirty="0">
                <a:latin typeface="Segoe UI"/>
              </a:rPr>
              <a:t>in SharePoint Start Page</a:t>
            </a:r>
          </a:p>
          <a:p>
            <a:pPr defTabSz="914314">
              <a:lnSpc>
                <a:spcPct val="90000"/>
              </a:lnSpc>
              <a:spcAft>
                <a:spcPts val="588"/>
              </a:spcAft>
              <a:defRPr/>
            </a:pPr>
            <a:r>
              <a:rPr lang="en-US" sz="2000" dirty="0">
                <a:latin typeface="Segoe UI"/>
              </a:rPr>
              <a:t>in SharePoint sites</a:t>
            </a:r>
          </a:p>
          <a:p>
            <a:pPr defTabSz="914314">
              <a:lnSpc>
                <a:spcPct val="90000"/>
              </a:lnSpc>
              <a:spcAft>
                <a:spcPts val="588"/>
              </a:spcAft>
              <a:defRPr/>
            </a:pPr>
            <a:r>
              <a:rPr lang="en-US" sz="2000" dirty="0">
                <a:latin typeface="Segoe UI"/>
              </a:rPr>
              <a:t>in OneDrive</a:t>
            </a:r>
          </a:p>
          <a:p>
            <a:pPr defTabSz="914314">
              <a:lnSpc>
                <a:spcPct val="90000"/>
              </a:lnSpc>
              <a:spcAft>
                <a:spcPts val="588"/>
              </a:spcAft>
              <a:defRPr/>
            </a:pPr>
            <a:r>
              <a:rPr lang="en-US" sz="2000" dirty="0">
                <a:latin typeface="Segoe UI"/>
              </a:rPr>
              <a:t>in Office.com</a:t>
            </a:r>
          </a:p>
          <a:p>
            <a:pPr defTabSz="914314">
              <a:lnSpc>
                <a:spcPct val="90000"/>
              </a:lnSpc>
              <a:spcAft>
                <a:spcPts val="588"/>
              </a:spcAft>
              <a:defRPr/>
            </a:pPr>
            <a:r>
              <a:rPr lang="en-US" sz="2000" dirty="0">
                <a:latin typeface="Segoe UI"/>
              </a:rPr>
              <a:t>in Outlook web</a:t>
            </a:r>
          </a:p>
          <a:p>
            <a:pPr defTabSz="914314">
              <a:lnSpc>
                <a:spcPct val="90000"/>
              </a:lnSpc>
              <a:spcAft>
                <a:spcPts val="588"/>
              </a:spcAft>
              <a:defRPr/>
            </a:pPr>
            <a:r>
              <a:rPr lang="en-US" sz="2000" dirty="0">
                <a:latin typeface="Segoe UI"/>
              </a:rPr>
              <a:t>in Word, Excel and PowerPoint desktop</a:t>
            </a:r>
          </a:p>
          <a:p>
            <a:pPr defTabSz="914314">
              <a:lnSpc>
                <a:spcPct val="90000"/>
              </a:lnSpc>
              <a:spcAft>
                <a:spcPts val="588"/>
              </a:spcAft>
              <a:defRPr/>
            </a:pPr>
            <a:r>
              <a:rPr lang="en-US" sz="2000" dirty="0">
                <a:latin typeface="Segoe UI"/>
              </a:rPr>
              <a:t>in Bing</a:t>
            </a:r>
          </a:p>
          <a:p>
            <a:pPr defTabSz="914314">
              <a:lnSpc>
                <a:spcPct val="90000"/>
              </a:lnSpc>
              <a:spcAft>
                <a:spcPts val="588"/>
              </a:spcAft>
              <a:defRPr/>
            </a:pPr>
            <a:endParaRPr lang="en-US" sz="2353" dirty="0">
              <a:latin typeface="Segoe UI"/>
            </a:endParaRPr>
          </a:p>
          <a:p>
            <a:pPr defTabSz="914314">
              <a:lnSpc>
                <a:spcPct val="90000"/>
              </a:lnSpc>
              <a:spcAft>
                <a:spcPts val="588"/>
              </a:spcAft>
              <a:defRPr/>
            </a:pPr>
            <a:r>
              <a:rPr lang="en-US" sz="2000" dirty="0">
                <a:latin typeface="Segoe UI"/>
              </a:rPr>
              <a:t>and coming to Windows in Summer 2019</a:t>
            </a:r>
            <a:br>
              <a:rPr lang="en-US" sz="2000" dirty="0">
                <a:latin typeface="Segoe UI"/>
              </a:rPr>
            </a:br>
            <a:endParaRPr lang="en-US" sz="2000" dirty="0">
              <a:latin typeface="Segoe UI"/>
            </a:endParaRPr>
          </a:p>
          <a:p>
            <a:pPr defTabSz="914314">
              <a:lnSpc>
                <a:spcPct val="90000"/>
              </a:lnSpc>
              <a:spcAft>
                <a:spcPts val="588"/>
              </a:spcAft>
              <a:defRPr/>
            </a:pPr>
            <a:r>
              <a:rPr lang="en-US" sz="2000" dirty="0">
                <a:latin typeface="Segoe UI"/>
              </a:rPr>
              <a:t>Learn more at </a:t>
            </a:r>
            <a:r>
              <a:rPr lang="en-US" sz="2000" dirty="0">
                <a:latin typeface="Segoe UI"/>
                <a:hlinkClick r:id="rId3"/>
              </a:rPr>
              <a:t>aka.ms/</a:t>
            </a:r>
            <a:r>
              <a:rPr lang="en-US" sz="2000" dirty="0" err="1">
                <a:latin typeface="Segoe UI"/>
                <a:hlinkClick r:id="rId3"/>
              </a:rPr>
              <a:t>MicrosoftSearch</a:t>
            </a:r>
            <a:r>
              <a:rPr lang="en-US" sz="2000" dirty="0">
                <a:latin typeface="Segoe UI"/>
                <a:hlinkClick r:id="rId3"/>
              </a:rPr>
              <a:t>/Blog/SPC19</a:t>
            </a:r>
            <a:endParaRPr lang="en-US" sz="2000" dirty="0">
              <a:latin typeface="Segoe UI"/>
            </a:endParaRPr>
          </a:p>
        </p:txBody>
      </p:sp>
      <p:sp>
        <p:nvSpPr>
          <p:cNvPr id="4" name="TextBox 3">
            <a:extLst>
              <a:ext uri="{FF2B5EF4-FFF2-40B4-BE49-F238E27FC236}">
                <a16:creationId xmlns:a16="http://schemas.microsoft.com/office/drawing/2014/main" id="{6A5D8B2F-4398-4091-807E-D9F58A19E07F}"/>
              </a:ext>
            </a:extLst>
          </p:cNvPr>
          <p:cNvSpPr txBox="1"/>
          <p:nvPr/>
        </p:nvSpPr>
        <p:spPr>
          <a:xfrm>
            <a:off x="8334103" y="1528354"/>
            <a:ext cx="3344091" cy="1292662"/>
          </a:xfrm>
          <a:prstGeom prst="rect">
            <a:avLst/>
          </a:prstGeom>
          <a:noFill/>
        </p:spPr>
        <p:txBody>
          <a:bodyPr wrap="square" lIns="182880" tIns="146304" rIns="182880" bIns="146304" rtlCol="0">
            <a:spAutoFit/>
          </a:bodyPr>
          <a:lstStyle/>
          <a:p>
            <a:pPr>
              <a:lnSpc>
                <a:spcPct val="90000"/>
              </a:lnSpc>
              <a:spcAft>
                <a:spcPts val="600"/>
              </a:spcAft>
            </a:pPr>
            <a:r>
              <a:rPr lang="nb-NO" sz="2400">
                <a:solidFill>
                  <a:schemeClr val="bg1"/>
                </a:solidFill>
              </a:rPr>
              <a:t>Berit will provide illustration today (5/21)</a:t>
            </a:r>
          </a:p>
        </p:txBody>
      </p:sp>
      <p:pic>
        <p:nvPicPr>
          <p:cNvPr id="11" name="Picture 10">
            <a:extLst>
              <a:ext uri="{FF2B5EF4-FFF2-40B4-BE49-F238E27FC236}">
                <a16:creationId xmlns:a16="http://schemas.microsoft.com/office/drawing/2014/main" id="{D9E26232-88A0-4DA9-B5EC-355581BF7545}"/>
              </a:ext>
            </a:extLst>
          </p:cNvPr>
          <p:cNvPicPr>
            <a:picLocks noChangeAspect="1"/>
          </p:cNvPicPr>
          <p:nvPr/>
        </p:nvPicPr>
        <p:blipFill>
          <a:blip r:embed="rId4"/>
          <a:stretch>
            <a:fillRect/>
          </a:stretch>
        </p:blipFill>
        <p:spPr>
          <a:xfrm>
            <a:off x="6900312" y="303836"/>
            <a:ext cx="7268369" cy="4429378"/>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5AF42AAF-E1E0-40B0-AEA9-325654C4D687}"/>
              </a:ext>
            </a:extLst>
          </p:cNvPr>
          <p:cNvPicPr>
            <a:picLocks noChangeAspect="1"/>
          </p:cNvPicPr>
          <p:nvPr/>
        </p:nvPicPr>
        <p:blipFill>
          <a:blip r:embed="rId5"/>
          <a:stretch>
            <a:fillRect/>
          </a:stretch>
        </p:blipFill>
        <p:spPr>
          <a:xfrm>
            <a:off x="7134102" y="578139"/>
            <a:ext cx="7139039" cy="434068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16F1DD79-A539-444A-95B8-1DA28C3CF585}"/>
              </a:ext>
            </a:extLst>
          </p:cNvPr>
          <p:cNvPicPr>
            <a:picLocks noChangeAspect="1"/>
          </p:cNvPicPr>
          <p:nvPr/>
        </p:nvPicPr>
        <p:blipFill>
          <a:blip r:embed="rId6"/>
          <a:stretch>
            <a:fillRect/>
          </a:stretch>
        </p:blipFill>
        <p:spPr>
          <a:xfrm>
            <a:off x="7404829" y="821042"/>
            <a:ext cx="7068382" cy="429725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80A03F98-9DC9-4F0A-B75F-D3A1E1236BC4}"/>
              </a:ext>
            </a:extLst>
          </p:cNvPr>
          <p:cNvPicPr>
            <a:picLocks noChangeAspect="1"/>
          </p:cNvPicPr>
          <p:nvPr/>
        </p:nvPicPr>
        <p:blipFill>
          <a:blip r:embed="rId7"/>
          <a:stretch>
            <a:fillRect/>
          </a:stretch>
        </p:blipFill>
        <p:spPr>
          <a:xfrm>
            <a:off x="7730845" y="1068013"/>
            <a:ext cx="7105146" cy="4340687"/>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1E7664B3-5472-4B60-9E14-CCB138E8365C}"/>
              </a:ext>
            </a:extLst>
          </p:cNvPr>
          <p:cNvPicPr>
            <a:picLocks noChangeAspect="1"/>
          </p:cNvPicPr>
          <p:nvPr/>
        </p:nvPicPr>
        <p:blipFill>
          <a:blip r:embed="rId8"/>
          <a:stretch>
            <a:fillRect/>
          </a:stretch>
        </p:blipFill>
        <p:spPr>
          <a:xfrm>
            <a:off x="7961165" y="1347006"/>
            <a:ext cx="7139039" cy="434891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E7D8889-8243-4AC1-94F7-7C7B4BE980BE}"/>
              </a:ext>
            </a:extLst>
          </p:cNvPr>
          <p:cNvPicPr>
            <a:picLocks noChangeAspect="1"/>
          </p:cNvPicPr>
          <p:nvPr/>
        </p:nvPicPr>
        <p:blipFill>
          <a:blip r:embed="rId9"/>
          <a:stretch>
            <a:fillRect/>
          </a:stretch>
        </p:blipFill>
        <p:spPr>
          <a:xfrm>
            <a:off x="8253713" y="1609819"/>
            <a:ext cx="5866432" cy="5133528"/>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DDBE3946-8790-41A5-8CB0-B7241798ADE2}"/>
              </a:ext>
            </a:extLst>
          </p:cNvPr>
          <p:cNvPicPr>
            <a:picLocks noChangeAspect="1"/>
          </p:cNvPicPr>
          <p:nvPr/>
        </p:nvPicPr>
        <p:blipFill>
          <a:blip r:embed="rId10"/>
          <a:stretch>
            <a:fillRect/>
          </a:stretch>
        </p:blipFill>
        <p:spPr>
          <a:xfrm>
            <a:off x="7010146" y="3444610"/>
            <a:ext cx="4462888" cy="3045866"/>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BA9620A7-C168-4A70-A0C6-A1133845B008}"/>
              </a:ext>
            </a:extLst>
          </p:cNvPr>
          <p:cNvPicPr>
            <a:picLocks noChangeAspect="1"/>
          </p:cNvPicPr>
          <p:nvPr/>
        </p:nvPicPr>
        <p:blipFill>
          <a:blip r:embed="rId11"/>
          <a:stretch>
            <a:fillRect/>
          </a:stretch>
        </p:blipFill>
        <p:spPr>
          <a:xfrm>
            <a:off x="10113980" y="3942793"/>
            <a:ext cx="2718108" cy="24071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81926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1A40C-B4BF-44F4-B770-11DF3DB04625}"/>
              </a:ext>
            </a:extLst>
          </p:cNvPr>
          <p:cNvSpPr>
            <a:spLocks noGrp="1"/>
          </p:cNvSpPr>
          <p:nvPr>
            <p:ph type="title"/>
          </p:nvPr>
        </p:nvSpPr>
        <p:spPr/>
        <p:txBody>
          <a:bodyPr/>
          <a:lstStyle/>
          <a:p>
            <a:r>
              <a:rPr lang="en-US"/>
              <a:t>Microsoft Search for your organization </a:t>
            </a:r>
          </a:p>
        </p:txBody>
      </p:sp>
      <p:sp>
        <p:nvSpPr>
          <p:cNvPr id="5" name="Rectangle 4">
            <a:extLst>
              <a:ext uri="{FF2B5EF4-FFF2-40B4-BE49-F238E27FC236}">
                <a16:creationId xmlns:a16="http://schemas.microsoft.com/office/drawing/2014/main" id="{A884F64D-323B-444A-A2B2-6A49435BEC0F}"/>
              </a:ext>
            </a:extLst>
          </p:cNvPr>
          <p:cNvSpPr/>
          <p:nvPr/>
        </p:nvSpPr>
        <p:spPr>
          <a:xfrm>
            <a:off x="7962968" y="4760980"/>
            <a:ext cx="3298687" cy="369332"/>
          </a:xfrm>
          <a:prstGeom prst="rect">
            <a:avLst/>
          </a:prstGeom>
        </p:spPr>
        <p:txBody>
          <a:bodyPr wrap="square">
            <a:spAutoFit/>
          </a:bodyPr>
          <a:lstStyle/>
          <a:p>
            <a:pPr defTabSz="932472" fontAlgn="base">
              <a:lnSpc>
                <a:spcPct val="90000"/>
              </a:lnSpc>
              <a:spcBef>
                <a:spcPct val="0"/>
              </a:spcBef>
              <a:spcAft>
                <a:spcPct val="0"/>
              </a:spcAft>
            </a:pPr>
            <a:r>
              <a:rPr lang="nb-NO" sz="2000">
                <a:ea typeface="Segoe UI" pitchFamily="34" charset="0"/>
                <a:cs typeface="Segoe UI" pitchFamily="34" charset="0"/>
              </a:rPr>
              <a:t>Empowering the ecosystem</a:t>
            </a:r>
          </a:p>
        </p:txBody>
      </p:sp>
      <p:sp>
        <p:nvSpPr>
          <p:cNvPr id="11" name="Rectangle 10">
            <a:extLst>
              <a:ext uri="{FF2B5EF4-FFF2-40B4-BE49-F238E27FC236}">
                <a16:creationId xmlns:a16="http://schemas.microsoft.com/office/drawing/2014/main" id="{517F296E-FD95-4241-9CE2-A0BCFFA5D5F1}"/>
              </a:ext>
            </a:extLst>
          </p:cNvPr>
          <p:cNvSpPr/>
          <p:nvPr/>
        </p:nvSpPr>
        <p:spPr>
          <a:xfrm>
            <a:off x="7804996" y="1998349"/>
            <a:ext cx="4216015" cy="369332"/>
          </a:xfrm>
          <a:prstGeom prst="rect">
            <a:avLst/>
          </a:prstGeom>
        </p:spPr>
        <p:txBody>
          <a:bodyPr wrap="square">
            <a:spAutoFit/>
          </a:bodyPr>
          <a:lstStyle/>
          <a:p>
            <a:pPr defTabSz="932472" fontAlgn="base">
              <a:lnSpc>
                <a:spcPct val="90000"/>
              </a:lnSpc>
              <a:spcBef>
                <a:spcPct val="0"/>
              </a:spcBef>
              <a:spcAft>
                <a:spcPct val="0"/>
              </a:spcAft>
            </a:pPr>
            <a:r>
              <a:rPr lang="nb-NO" sz="2000">
                <a:ea typeface="Segoe UI" pitchFamily="34" charset="0"/>
                <a:cs typeface="Segoe UI" pitchFamily="34" charset="0"/>
              </a:rPr>
              <a:t>Increases productivity from day one</a:t>
            </a:r>
          </a:p>
        </p:txBody>
      </p:sp>
      <p:pic>
        <p:nvPicPr>
          <p:cNvPr id="20" name="Picture 19">
            <a:extLst>
              <a:ext uri="{FF2B5EF4-FFF2-40B4-BE49-F238E27FC236}">
                <a16:creationId xmlns:a16="http://schemas.microsoft.com/office/drawing/2014/main" id="{24D89559-C8DD-4244-BF13-104CBC29F75D}"/>
              </a:ext>
            </a:extLst>
          </p:cNvPr>
          <p:cNvPicPr>
            <a:picLocks noChangeAspect="1"/>
          </p:cNvPicPr>
          <p:nvPr/>
        </p:nvPicPr>
        <p:blipFill>
          <a:blip r:embed="rId3"/>
          <a:stretch>
            <a:fillRect/>
          </a:stretch>
        </p:blipFill>
        <p:spPr>
          <a:xfrm>
            <a:off x="4320481" y="2436233"/>
            <a:ext cx="1044792" cy="1169857"/>
          </a:xfrm>
          <a:prstGeom prst="rect">
            <a:avLst/>
          </a:prstGeom>
        </p:spPr>
      </p:pic>
      <p:sp>
        <p:nvSpPr>
          <p:cNvPr id="21" name="Rectangle 20">
            <a:extLst>
              <a:ext uri="{FF2B5EF4-FFF2-40B4-BE49-F238E27FC236}">
                <a16:creationId xmlns:a16="http://schemas.microsoft.com/office/drawing/2014/main" id="{16DEA13A-4B5B-4F04-886A-7651193E8D76}"/>
              </a:ext>
            </a:extLst>
          </p:cNvPr>
          <p:cNvSpPr/>
          <p:nvPr/>
        </p:nvSpPr>
        <p:spPr>
          <a:xfrm>
            <a:off x="4256295" y="1998349"/>
            <a:ext cx="2858257" cy="369332"/>
          </a:xfrm>
          <a:prstGeom prst="rect">
            <a:avLst/>
          </a:prstGeom>
        </p:spPr>
        <p:txBody>
          <a:bodyPr wrap="square">
            <a:spAutoFit/>
          </a:bodyPr>
          <a:lstStyle/>
          <a:p>
            <a:pPr defTabSz="932472" fontAlgn="base">
              <a:lnSpc>
                <a:spcPct val="90000"/>
              </a:lnSpc>
              <a:spcBef>
                <a:spcPct val="0"/>
              </a:spcBef>
              <a:spcAft>
                <a:spcPct val="0"/>
              </a:spcAft>
            </a:pPr>
            <a:r>
              <a:rPr lang="nb-NO" sz="2000">
                <a:ea typeface="Segoe UI" pitchFamily="34" charset="0"/>
                <a:cs typeface="Segoe UI" pitchFamily="34" charset="0"/>
              </a:rPr>
              <a:t>Trustworthy</a:t>
            </a:r>
          </a:p>
        </p:txBody>
      </p:sp>
      <p:sp>
        <p:nvSpPr>
          <p:cNvPr id="7" name="Rectangle 6">
            <a:extLst>
              <a:ext uri="{FF2B5EF4-FFF2-40B4-BE49-F238E27FC236}">
                <a16:creationId xmlns:a16="http://schemas.microsoft.com/office/drawing/2014/main" id="{59B8C5A0-8E74-4487-927F-3DF41D82A0CB}"/>
              </a:ext>
            </a:extLst>
          </p:cNvPr>
          <p:cNvSpPr/>
          <p:nvPr/>
        </p:nvSpPr>
        <p:spPr>
          <a:xfrm>
            <a:off x="752884" y="4760980"/>
            <a:ext cx="2844805" cy="369332"/>
          </a:xfrm>
          <a:prstGeom prst="rect">
            <a:avLst/>
          </a:prstGeom>
        </p:spPr>
        <p:txBody>
          <a:bodyPr wrap="square">
            <a:spAutoFit/>
          </a:bodyPr>
          <a:lstStyle/>
          <a:p>
            <a:pPr defTabSz="932472" fontAlgn="base">
              <a:lnSpc>
                <a:spcPct val="90000"/>
              </a:lnSpc>
              <a:spcBef>
                <a:spcPct val="0"/>
              </a:spcBef>
              <a:spcAft>
                <a:spcPct val="0"/>
              </a:spcAft>
            </a:pPr>
            <a:r>
              <a:rPr lang="nb-NO" sz="2000">
                <a:ea typeface="Segoe UI" pitchFamily="34" charset="0"/>
                <a:cs typeface="Segoe UI" pitchFamily="34" charset="0"/>
              </a:rPr>
              <a:t>Unified Administration</a:t>
            </a:r>
          </a:p>
        </p:txBody>
      </p:sp>
      <p:pic>
        <p:nvPicPr>
          <p:cNvPr id="23" name="Picture 22">
            <a:extLst>
              <a:ext uri="{FF2B5EF4-FFF2-40B4-BE49-F238E27FC236}">
                <a16:creationId xmlns:a16="http://schemas.microsoft.com/office/drawing/2014/main" id="{F23251C7-B692-4D1F-A7E3-C7F11832BB90}"/>
              </a:ext>
            </a:extLst>
          </p:cNvPr>
          <p:cNvPicPr>
            <a:picLocks noChangeAspect="1"/>
          </p:cNvPicPr>
          <p:nvPr/>
        </p:nvPicPr>
        <p:blipFill>
          <a:blip r:embed="rId4"/>
          <a:stretch>
            <a:fillRect/>
          </a:stretch>
        </p:blipFill>
        <p:spPr>
          <a:xfrm>
            <a:off x="2656549" y="6356687"/>
            <a:ext cx="0" cy="0"/>
          </a:xfrm>
          <a:prstGeom prst="rect">
            <a:avLst/>
          </a:prstGeom>
        </p:spPr>
      </p:pic>
      <p:pic>
        <p:nvPicPr>
          <p:cNvPr id="26" name="Picture 25">
            <a:extLst>
              <a:ext uri="{FF2B5EF4-FFF2-40B4-BE49-F238E27FC236}">
                <a16:creationId xmlns:a16="http://schemas.microsoft.com/office/drawing/2014/main" id="{0BD99E13-F4D1-4459-B2DF-892EB1E82889}"/>
              </a:ext>
            </a:extLst>
          </p:cNvPr>
          <p:cNvPicPr>
            <a:picLocks/>
          </p:cNvPicPr>
          <p:nvPr/>
        </p:nvPicPr>
        <p:blipFill>
          <a:blip r:embed="rId5"/>
          <a:stretch>
            <a:fillRect/>
          </a:stretch>
        </p:blipFill>
        <p:spPr>
          <a:xfrm>
            <a:off x="658175" y="2382158"/>
            <a:ext cx="1323567" cy="1323567"/>
          </a:xfrm>
          <a:prstGeom prst="rect">
            <a:avLst/>
          </a:prstGeom>
        </p:spPr>
      </p:pic>
      <p:sp>
        <p:nvSpPr>
          <p:cNvPr id="27" name="Rectangle 26">
            <a:extLst>
              <a:ext uri="{FF2B5EF4-FFF2-40B4-BE49-F238E27FC236}">
                <a16:creationId xmlns:a16="http://schemas.microsoft.com/office/drawing/2014/main" id="{3C26F5BE-DE40-438D-A443-F25F28EDAFF8}"/>
              </a:ext>
            </a:extLst>
          </p:cNvPr>
          <p:cNvSpPr/>
          <p:nvPr/>
        </p:nvSpPr>
        <p:spPr>
          <a:xfrm>
            <a:off x="655855" y="1999012"/>
            <a:ext cx="2843348" cy="369332"/>
          </a:xfrm>
          <a:prstGeom prst="rect">
            <a:avLst/>
          </a:prstGeom>
        </p:spPr>
        <p:txBody>
          <a:bodyPr wrap="square">
            <a:spAutoFit/>
          </a:bodyPr>
          <a:lstStyle/>
          <a:p>
            <a:pPr defTabSz="932472" fontAlgn="base">
              <a:lnSpc>
                <a:spcPct val="90000"/>
              </a:lnSpc>
              <a:spcBef>
                <a:spcPct val="0"/>
              </a:spcBef>
              <a:spcAft>
                <a:spcPct val="0"/>
              </a:spcAft>
            </a:pPr>
            <a:r>
              <a:rPr lang="nb-NO" sz="2000">
                <a:ea typeface="Segoe UI" pitchFamily="34" charset="0"/>
                <a:cs typeface="Segoe UI" pitchFamily="34" charset="0"/>
              </a:rPr>
              <a:t>Available everywhere</a:t>
            </a:r>
          </a:p>
        </p:txBody>
      </p:sp>
      <p:sp>
        <p:nvSpPr>
          <p:cNvPr id="29" name="Rectangle 28">
            <a:extLst>
              <a:ext uri="{FF2B5EF4-FFF2-40B4-BE49-F238E27FC236}">
                <a16:creationId xmlns:a16="http://schemas.microsoft.com/office/drawing/2014/main" id="{2824FB93-2E46-403F-ADB3-1443E550FEEB}"/>
              </a:ext>
            </a:extLst>
          </p:cNvPr>
          <p:cNvSpPr/>
          <p:nvPr/>
        </p:nvSpPr>
        <p:spPr>
          <a:xfrm>
            <a:off x="4256295" y="4760645"/>
            <a:ext cx="3735103" cy="369332"/>
          </a:xfrm>
          <a:prstGeom prst="rect">
            <a:avLst/>
          </a:prstGeom>
        </p:spPr>
        <p:txBody>
          <a:bodyPr wrap="square">
            <a:spAutoFit/>
          </a:bodyPr>
          <a:lstStyle/>
          <a:p>
            <a:pPr defTabSz="932472" fontAlgn="base">
              <a:lnSpc>
                <a:spcPct val="90000"/>
              </a:lnSpc>
              <a:spcBef>
                <a:spcPct val="0"/>
              </a:spcBef>
              <a:spcAft>
                <a:spcPct val="0"/>
              </a:spcAft>
            </a:pPr>
            <a:r>
              <a:rPr lang="nb-NO" sz="2000">
                <a:ea typeface="Segoe UI" pitchFamily="34" charset="0"/>
                <a:cs typeface="Segoe UI" pitchFamily="34" charset="0"/>
              </a:rPr>
              <a:t>Customized for your business</a:t>
            </a:r>
          </a:p>
        </p:txBody>
      </p:sp>
      <p:pic>
        <p:nvPicPr>
          <p:cNvPr id="31" name="Picture 30">
            <a:extLst>
              <a:ext uri="{FF2B5EF4-FFF2-40B4-BE49-F238E27FC236}">
                <a16:creationId xmlns:a16="http://schemas.microsoft.com/office/drawing/2014/main" id="{FEA1AA5A-8E2A-45DA-85D3-5A319929EDD1}"/>
              </a:ext>
            </a:extLst>
          </p:cNvPr>
          <p:cNvPicPr>
            <a:picLocks/>
          </p:cNvPicPr>
          <p:nvPr/>
        </p:nvPicPr>
        <p:blipFill>
          <a:blip r:embed="rId6"/>
          <a:stretch>
            <a:fillRect/>
          </a:stretch>
        </p:blipFill>
        <p:spPr>
          <a:xfrm>
            <a:off x="4357279" y="5171348"/>
            <a:ext cx="1260707" cy="1108587"/>
          </a:xfrm>
          <a:prstGeom prst="rect">
            <a:avLst/>
          </a:prstGeom>
        </p:spPr>
      </p:pic>
      <p:pic>
        <p:nvPicPr>
          <p:cNvPr id="22" name="Graphic 24">
            <a:extLst>
              <a:ext uri="{FF2B5EF4-FFF2-40B4-BE49-F238E27FC236}">
                <a16:creationId xmlns:a16="http://schemas.microsoft.com/office/drawing/2014/main" id="{D12AE9C1-9936-42D6-91CB-1F89412AA41D}"/>
              </a:ext>
            </a:extLst>
          </p:cNvPr>
          <p:cNvPicPr>
            <a:picLocks noChangeAspect="1"/>
          </p:cNvPicPr>
          <p:nvPr/>
        </p:nvPicPr>
        <p:blipFill>
          <a:blip r:embed="rId7"/>
          <a:stretch>
            <a:fillRect/>
          </a:stretch>
        </p:blipFill>
        <p:spPr>
          <a:xfrm>
            <a:off x="7804996" y="2444326"/>
            <a:ext cx="1036780" cy="1021306"/>
          </a:xfrm>
          <a:prstGeom prst="rect">
            <a:avLst/>
          </a:prstGeom>
        </p:spPr>
      </p:pic>
      <p:sp>
        <p:nvSpPr>
          <p:cNvPr id="3" name="TextBox 2">
            <a:extLst>
              <a:ext uri="{FF2B5EF4-FFF2-40B4-BE49-F238E27FC236}">
                <a16:creationId xmlns:a16="http://schemas.microsoft.com/office/drawing/2014/main" id="{7D0643EE-E3EC-4727-A81F-BA44FF8F5BB5}"/>
              </a:ext>
            </a:extLst>
          </p:cNvPr>
          <p:cNvSpPr txBox="1"/>
          <p:nvPr/>
        </p:nvSpPr>
        <p:spPr>
          <a:xfrm>
            <a:off x="258745" y="766739"/>
            <a:ext cx="4665636" cy="572464"/>
          </a:xfrm>
          <a:prstGeom prst="rect">
            <a:avLst/>
          </a:prstGeom>
          <a:noFill/>
        </p:spPr>
        <p:txBody>
          <a:bodyPr wrap="none" lIns="182880" tIns="146304" rIns="182880" bIns="146304" rtlCol="0">
            <a:spAutoFit/>
          </a:bodyPr>
          <a:lstStyle/>
          <a:p>
            <a:pPr>
              <a:lnSpc>
                <a:spcPct val="90000"/>
              </a:lnSpc>
              <a:spcAft>
                <a:spcPts val="600"/>
              </a:spcAft>
            </a:pPr>
            <a:r>
              <a:rPr lang="nb-NO" sz="2000">
                <a:solidFill>
                  <a:schemeClr val="accent1"/>
                </a:solidFill>
              </a:rPr>
              <a:t>Part of your O365 and M365 </a:t>
            </a:r>
            <a:r>
              <a:rPr lang="nb-NO" sz="2000" dirty="0">
                <a:solidFill>
                  <a:schemeClr val="accent1"/>
                </a:solidFill>
              </a:rPr>
              <a:t>subscription</a:t>
            </a:r>
            <a:endParaRPr lang="nb-NO" sz="2000">
              <a:solidFill>
                <a:schemeClr val="accent1"/>
              </a:solidFill>
            </a:endParaRPr>
          </a:p>
        </p:txBody>
      </p:sp>
      <p:pic>
        <p:nvPicPr>
          <p:cNvPr id="24" name="Picture 23">
            <a:extLst>
              <a:ext uri="{FF2B5EF4-FFF2-40B4-BE49-F238E27FC236}">
                <a16:creationId xmlns:a16="http://schemas.microsoft.com/office/drawing/2014/main" id="{E4AF29D1-F819-4055-9720-12EB2280D89E}"/>
              </a:ext>
            </a:extLst>
          </p:cNvPr>
          <p:cNvPicPr>
            <a:picLocks noChangeAspect="1"/>
          </p:cNvPicPr>
          <p:nvPr/>
        </p:nvPicPr>
        <p:blipFill>
          <a:blip r:embed="rId8"/>
          <a:stretch>
            <a:fillRect/>
          </a:stretch>
        </p:blipFill>
        <p:spPr>
          <a:xfrm>
            <a:off x="8008358" y="5123584"/>
            <a:ext cx="1146276" cy="1146276"/>
          </a:xfrm>
          <a:prstGeom prst="rect">
            <a:avLst/>
          </a:prstGeom>
        </p:spPr>
      </p:pic>
      <p:pic>
        <p:nvPicPr>
          <p:cNvPr id="17" name="Picture 16">
            <a:extLst>
              <a:ext uri="{FF2B5EF4-FFF2-40B4-BE49-F238E27FC236}">
                <a16:creationId xmlns:a16="http://schemas.microsoft.com/office/drawing/2014/main" id="{6BA2434E-C46E-4F0B-AE5F-7F6DB7AC4618}"/>
              </a:ext>
            </a:extLst>
          </p:cNvPr>
          <p:cNvPicPr>
            <a:picLocks noChangeAspect="1"/>
          </p:cNvPicPr>
          <p:nvPr/>
        </p:nvPicPr>
        <p:blipFill>
          <a:blip r:embed="rId9"/>
          <a:stretch>
            <a:fillRect/>
          </a:stretch>
        </p:blipFill>
        <p:spPr>
          <a:xfrm>
            <a:off x="655855" y="5116821"/>
            <a:ext cx="1163114" cy="1163114"/>
          </a:xfrm>
          <a:prstGeom prst="rect">
            <a:avLst/>
          </a:prstGeom>
        </p:spPr>
      </p:pic>
    </p:spTree>
    <p:extLst>
      <p:ext uri="{BB962C8B-B14F-4D97-AF65-F5344CB8AC3E}">
        <p14:creationId xmlns:p14="http://schemas.microsoft.com/office/powerpoint/2010/main" val="6717287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F8C5-78B2-4E3E-8D05-29C2A997F3E7}"/>
              </a:ext>
            </a:extLst>
          </p:cNvPr>
          <p:cNvSpPr>
            <a:spLocks noGrp="1"/>
          </p:cNvSpPr>
          <p:nvPr>
            <p:ph type="title"/>
          </p:nvPr>
        </p:nvSpPr>
        <p:spPr/>
        <p:txBody>
          <a:bodyPr/>
          <a:lstStyle/>
          <a:p>
            <a:r>
              <a:rPr lang="en-US"/>
              <a:t>Microsoft Search features</a:t>
            </a:r>
          </a:p>
        </p:txBody>
      </p:sp>
      <p:sp>
        <p:nvSpPr>
          <p:cNvPr id="3" name="Rectangle 2">
            <a:extLst>
              <a:ext uri="{FF2B5EF4-FFF2-40B4-BE49-F238E27FC236}">
                <a16:creationId xmlns:a16="http://schemas.microsoft.com/office/drawing/2014/main" id="{A013F476-DCF2-4C8F-8A83-D975EB97E62A}"/>
              </a:ext>
            </a:extLst>
          </p:cNvPr>
          <p:cNvSpPr/>
          <p:nvPr/>
        </p:nvSpPr>
        <p:spPr>
          <a:xfrm>
            <a:off x="330005" y="1198833"/>
            <a:ext cx="10353274" cy="755824"/>
          </a:xfrm>
          <a:prstGeom prst="rect">
            <a:avLst/>
          </a:prstGeom>
        </p:spPr>
        <p:txBody>
          <a:bodyPr wrap="square">
            <a:spAutoFit/>
          </a:bodyPr>
          <a:lstStyle/>
          <a:p>
            <a:pPr defTabSz="914139">
              <a:lnSpc>
                <a:spcPct val="90000"/>
              </a:lnSpc>
              <a:spcAft>
                <a:spcPts val="588"/>
              </a:spcAft>
            </a:pPr>
            <a:r>
              <a:rPr lang="en-US" sz="2402">
                <a:solidFill>
                  <a:srgbClr val="282828"/>
                </a:solidFill>
                <a:latin typeface="Segoe UI" panose="020B0502040204020203" pitchFamily="34" charset="0"/>
                <a:cs typeface="Segoe UI" panose="020B0502040204020203" pitchFamily="34" charset="0"/>
              </a:rPr>
              <a:t>Built on the Microsoft Graph and using Bing technology, </a:t>
            </a:r>
            <a:r>
              <a:rPr lang="en-US" sz="2402">
                <a:latin typeface="Segoe UI" panose="020B0502040204020203" pitchFamily="34" charset="0"/>
                <a:cs typeface="Segoe UI" panose="020B0502040204020203" pitchFamily="34" charset="0"/>
              </a:rPr>
              <a:t>Microsoft Search gives your employees the ability to easily find:</a:t>
            </a:r>
          </a:p>
        </p:txBody>
      </p:sp>
      <p:sp>
        <p:nvSpPr>
          <p:cNvPr id="5" name="Rectangle 4">
            <a:extLst>
              <a:ext uri="{FF2B5EF4-FFF2-40B4-BE49-F238E27FC236}">
                <a16:creationId xmlns:a16="http://schemas.microsoft.com/office/drawing/2014/main" id="{BDE02D8F-BE28-466D-BAF9-576DA7861B40}"/>
              </a:ext>
            </a:extLst>
          </p:cNvPr>
          <p:cNvSpPr/>
          <p:nvPr/>
        </p:nvSpPr>
        <p:spPr>
          <a:xfrm>
            <a:off x="1511725" y="2115596"/>
            <a:ext cx="9491628" cy="392245"/>
          </a:xfrm>
          <a:prstGeom prst="rect">
            <a:avLst/>
          </a:prstGeom>
        </p:spPr>
        <p:txBody>
          <a:bodyPr wrap="square">
            <a:spAutoFit/>
          </a:bodyPr>
          <a:lstStyle/>
          <a:p>
            <a:r>
              <a:rPr lang="en-US" sz="1961">
                <a:solidFill>
                  <a:srgbClr val="000000"/>
                </a:solidFill>
                <a:latin typeface="+mj-lt"/>
              </a:rPr>
              <a:t>Files:</a:t>
            </a:r>
            <a:r>
              <a:rPr lang="en-US" sz="1961">
                <a:solidFill>
                  <a:srgbClr val="000000"/>
                </a:solidFill>
                <a:latin typeface="Segoe UI" panose="020B0502040204020203" pitchFamily="34" charset="0"/>
              </a:rPr>
              <a:t> Contextual and relevant files on SharePoint, OneDrive for Business, and more</a:t>
            </a:r>
          </a:p>
        </p:txBody>
      </p:sp>
      <p:sp>
        <p:nvSpPr>
          <p:cNvPr id="6" name="Rectangle 5">
            <a:extLst>
              <a:ext uri="{FF2B5EF4-FFF2-40B4-BE49-F238E27FC236}">
                <a16:creationId xmlns:a16="http://schemas.microsoft.com/office/drawing/2014/main" id="{23E8CE97-CF8E-4971-B405-75FC37D4DC77}"/>
              </a:ext>
            </a:extLst>
          </p:cNvPr>
          <p:cNvSpPr/>
          <p:nvPr/>
        </p:nvSpPr>
        <p:spPr>
          <a:xfrm>
            <a:off x="1498776" y="2812070"/>
            <a:ext cx="9492868" cy="693970"/>
          </a:xfrm>
          <a:prstGeom prst="rect">
            <a:avLst/>
          </a:prstGeom>
        </p:spPr>
        <p:txBody>
          <a:bodyPr wrap="square">
            <a:spAutoFit/>
          </a:bodyPr>
          <a:lstStyle/>
          <a:p>
            <a:r>
              <a:rPr lang="en-US" sz="1961">
                <a:solidFill>
                  <a:srgbClr val="000000"/>
                </a:solidFill>
                <a:latin typeface="+mj-lt"/>
              </a:rPr>
              <a:t>People: </a:t>
            </a:r>
            <a:r>
              <a:rPr lang="en-US" sz="1961">
                <a:solidFill>
                  <a:srgbClr val="000000"/>
                </a:solidFill>
                <a:latin typeface="Segoe UI" panose="020B0502040204020203" pitchFamily="34" charset="0"/>
              </a:rPr>
              <a:t>Someone’s role within the company, what they’ve been working on, org charts, and ways to contact them – even when you search by their nickname</a:t>
            </a:r>
          </a:p>
        </p:txBody>
      </p:sp>
      <p:sp>
        <p:nvSpPr>
          <p:cNvPr id="8" name="Rectangle 7">
            <a:extLst>
              <a:ext uri="{FF2B5EF4-FFF2-40B4-BE49-F238E27FC236}">
                <a16:creationId xmlns:a16="http://schemas.microsoft.com/office/drawing/2014/main" id="{B5BF8A68-0119-4EF3-97DE-F32CCFA47364}"/>
              </a:ext>
            </a:extLst>
          </p:cNvPr>
          <p:cNvSpPr/>
          <p:nvPr/>
        </p:nvSpPr>
        <p:spPr>
          <a:xfrm>
            <a:off x="1511726" y="5547729"/>
            <a:ext cx="9491627" cy="392245"/>
          </a:xfrm>
          <a:prstGeom prst="rect">
            <a:avLst/>
          </a:prstGeom>
        </p:spPr>
        <p:txBody>
          <a:bodyPr wrap="square">
            <a:spAutoFit/>
          </a:bodyPr>
          <a:lstStyle/>
          <a:p>
            <a:r>
              <a:rPr lang="en-US" sz="1961">
                <a:solidFill>
                  <a:srgbClr val="000000"/>
                </a:solidFill>
                <a:latin typeface="+mj-lt"/>
              </a:rPr>
              <a:t>Groups: </a:t>
            </a:r>
            <a:r>
              <a:rPr lang="en-US" sz="1961">
                <a:solidFill>
                  <a:srgbClr val="000000"/>
                </a:solidFill>
                <a:latin typeface="Segoe UI" panose="020B0502040204020203" pitchFamily="34" charset="0"/>
              </a:rPr>
              <a:t>Office 365 groups by name or by members, then browse shared content</a:t>
            </a:r>
          </a:p>
        </p:txBody>
      </p:sp>
      <p:sp>
        <p:nvSpPr>
          <p:cNvPr id="9" name="Rectangle 8">
            <a:extLst>
              <a:ext uri="{FF2B5EF4-FFF2-40B4-BE49-F238E27FC236}">
                <a16:creationId xmlns:a16="http://schemas.microsoft.com/office/drawing/2014/main" id="{2C02FB6E-662E-4123-98C6-D303419DB4DE}"/>
              </a:ext>
            </a:extLst>
          </p:cNvPr>
          <p:cNvSpPr/>
          <p:nvPr/>
        </p:nvSpPr>
        <p:spPr>
          <a:xfrm>
            <a:off x="1498776" y="4507455"/>
            <a:ext cx="9791291" cy="693970"/>
          </a:xfrm>
          <a:prstGeom prst="rect">
            <a:avLst/>
          </a:prstGeom>
        </p:spPr>
        <p:txBody>
          <a:bodyPr wrap="square">
            <a:spAutoFit/>
          </a:bodyPr>
          <a:lstStyle/>
          <a:p>
            <a:r>
              <a:rPr lang="en-US" sz="1961" b="1">
                <a:solidFill>
                  <a:srgbClr val="000000"/>
                </a:solidFill>
                <a:latin typeface="+mj-lt"/>
              </a:rPr>
              <a:t>Sites, answers and resources: </a:t>
            </a:r>
            <a:r>
              <a:rPr lang="en-US" sz="1961">
                <a:solidFill>
                  <a:srgbClr val="000000"/>
                </a:solidFill>
                <a:latin typeface="Segoe UI" panose="020B0502040204020203" pitchFamily="34" charset="0"/>
              </a:rPr>
              <a:t>Curated bookmarks help them navigate quickly to internal sites and tools, while Q&amp;A’s give them quick answers without additional clicks </a:t>
            </a:r>
          </a:p>
        </p:txBody>
      </p:sp>
      <p:sp>
        <p:nvSpPr>
          <p:cNvPr id="11" name="Rectangle 10">
            <a:extLst>
              <a:ext uri="{FF2B5EF4-FFF2-40B4-BE49-F238E27FC236}">
                <a16:creationId xmlns:a16="http://schemas.microsoft.com/office/drawing/2014/main" id="{60742076-6E3C-4241-A533-BFE6CE4A3C3B}"/>
              </a:ext>
            </a:extLst>
          </p:cNvPr>
          <p:cNvSpPr/>
          <p:nvPr/>
        </p:nvSpPr>
        <p:spPr>
          <a:xfrm>
            <a:off x="1503761" y="6299050"/>
            <a:ext cx="9487883" cy="392245"/>
          </a:xfrm>
          <a:prstGeom prst="rect">
            <a:avLst/>
          </a:prstGeom>
        </p:spPr>
        <p:txBody>
          <a:bodyPr wrap="square">
            <a:spAutoFit/>
          </a:bodyPr>
          <a:lstStyle/>
          <a:p>
            <a:r>
              <a:rPr lang="en-US" sz="1961">
                <a:solidFill>
                  <a:srgbClr val="000000"/>
                </a:solidFill>
                <a:latin typeface="+mj-lt"/>
              </a:rPr>
              <a:t>Locations: </a:t>
            </a:r>
            <a:r>
              <a:rPr lang="en-US" sz="1961">
                <a:solidFill>
                  <a:srgbClr val="000000"/>
                </a:solidFill>
                <a:latin typeface="Segoe UI" panose="020B0502040204020203" pitchFamily="34" charset="0"/>
              </a:rPr>
              <a:t>Addresses, maps, and directions to company buildings</a:t>
            </a:r>
          </a:p>
        </p:txBody>
      </p:sp>
      <p:pic>
        <p:nvPicPr>
          <p:cNvPr id="12" name="Picture 11">
            <a:extLst>
              <a:ext uri="{FF2B5EF4-FFF2-40B4-BE49-F238E27FC236}">
                <a16:creationId xmlns:a16="http://schemas.microsoft.com/office/drawing/2014/main" id="{87046453-D914-4BD3-BF21-C68B0C125B94}"/>
              </a:ext>
            </a:extLst>
          </p:cNvPr>
          <p:cNvPicPr>
            <a:picLocks noChangeAspect="1"/>
          </p:cNvPicPr>
          <p:nvPr/>
        </p:nvPicPr>
        <p:blipFill>
          <a:blip r:embed="rId3"/>
          <a:stretch>
            <a:fillRect/>
          </a:stretch>
        </p:blipFill>
        <p:spPr>
          <a:xfrm>
            <a:off x="452331" y="1971750"/>
            <a:ext cx="755688" cy="755688"/>
          </a:xfrm>
          <a:prstGeom prst="rect">
            <a:avLst/>
          </a:prstGeom>
        </p:spPr>
      </p:pic>
      <p:pic>
        <p:nvPicPr>
          <p:cNvPr id="15" name="Picture 14">
            <a:extLst>
              <a:ext uri="{FF2B5EF4-FFF2-40B4-BE49-F238E27FC236}">
                <a16:creationId xmlns:a16="http://schemas.microsoft.com/office/drawing/2014/main" id="{9FA3400C-DE16-459E-8326-2E84D79C2183}"/>
              </a:ext>
            </a:extLst>
          </p:cNvPr>
          <p:cNvPicPr>
            <a:picLocks noChangeAspect="1"/>
          </p:cNvPicPr>
          <p:nvPr/>
        </p:nvPicPr>
        <p:blipFill>
          <a:blip r:embed="rId4"/>
          <a:stretch>
            <a:fillRect/>
          </a:stretch>
        </p:blipFill>
        <p:spPr>
          <a:xfrm>
            <a:off x="452331" y="2789918"/>
            <a:ext cx="773984" cy="755687"/>
          </a:xfrm>
          <a:prstGeom prst="rect">
            <a:avLst/>
          </a:prstGeom>
        </p:spPr>
      </p:pic>
      <p:pic>
        <p:nvPicPr>
          <p:cNvPr id="16" name="Picture 15">
            <a:extLst>
              <a:ext uri="{FF2B5EF4-FFF2-40B4-BE49-F238E27FC236}">
                <a16:creationId xmlns:a16="http://schemas.microsoft.com/office/drawing/2014/main" id="{4662FF55-0264-4E49-9F44-3834739A18F1}"/>
              </a:ext>
            </a:extLst>
          </p:cNvPr>
          <p:cNvPicPr>
            <a:picLocks noChangeAspect="1"/>
          </p:cNvPicPr>
          <p:nvPr/>
        </p:nvPicPr>
        <p:blipFill>
          <a:blip r:embed="rId5"/>
          <a:stretch>
            <a:fillRect/>
          </a:stretch>
        </p:blipFill>
        <p:spPr>
          <a:xfrm>
            <a:off x="452331" y="5340911"/>
            <a:ext cx="755687" cy="755687"/>
          </a:xfrm>
          <a:prstGeom prst="rect">
            <a:avLst/>
          </a:prstGeom>
        </p:spPr>
      </p:pic>
      <p:pic>
        <p:nvPicPr>
          <p:cNvPr id="19" name="Picture 18">
            <a:extLst>
              <a:ext uri="{FF2B5EF4-FFF2-40B4-BE49-F238E27FC236}">
                <a16:creationId xmlns:a16="http://schemas.microsoft.com/office/drawing/2014/main" id="{64536AAB-A6D2-4C6F-9535-96CA43B51F51}"/>
              </a:ext>
            </a:extLst>
          </p:cNvPr>
          <p:cNvPicPr>
            <a:picLocks noChangeAspect="1"/>
          </p:cNvPicPr>
          <p:nvPr/>
        </p:nvPicPr>
        <p:blipFill>
          <a:blip r:embed="rId6"/>
          <a:stretch>
            <a:fillRect/>
          </a:stretch>
        </p:blipFill>
        <p:spPr>
          <a:xfrm>
            <a:off x="511466" y="4665759"/>
            <a:ext cx="612671" cy="612671"/>
          </a:xfrm>
          <a:prstGeom prst="rect">
            <a:avLst/>
          </a:prstGeom>
        </p:spPr>
      </p:pic>
      <p:pic>
        <p:nvPicPr>
          <p:cNvPr id="21" name="Picture 20">
            <a:extLst>
              <a:ext uri="{FF2B5EF4-FFF2-40B4-BE49-F238E27FC236}">
                <a16:creationId xmlns:a16="http://schemas.microsoft.com/office/drawing/2014/main" id="{72B3BFCE-F0D7-4AEB-85D7-78FED8845D6F}"/>
              </a:ext>
            </a:extLst>
          </p:cNvPr>
          <p:cNvPicPr>
            <a:picLocks noChangeAspect="1"/>
          </p:cNvPicPr>
          <p:nvPr/>
        </p:nvPicPr>
        <p:blipFill>
          <a:blip r:embed="rId7"/>
          <a:stretch>
            <a:fillRect/>
          </a:stretch>
        </p:blipFill>
        <p:spPr>
          <a:xfrm>
            <a:off x="512569" y="6109511"/>
            <a:ext cx="653508" cy="653508"/>
          </a:xfrm>
          <a:prstGeom prst="rect">
            <a:avLst/>
          </a:prstGeom>
        </p:spPr>
      </p:pic>
      <p:pic>
        <p:nvPicPr>
          <p:cNvPr id="14" name="Picture 13">
            <a:extLst>
              <a:ext uri="{FF2B5EF4-FFF2-40B4-BE49-F238E27FC236}">
                <a16:creationId xmlns:a16="http://schemas.microsoft.com/office/drawing/2014/main" id="{2CA3A660-9F04-451E-A738-9D6E114EDBEA}"/>
              </a:ext>
            </a:extLst>
          </p:cNvPr>
          <p:cNvPicPr>
            <a:picLocks noChangeAspect="1"/>
          </p:cNvPicPr>
          <p:nvPr/>
        </p:nvPicPr>
        <p:blipFill>
          <a:blip r:embed="rId8"/>
          <a:stretch>
            <a:fillRect/>
          </a:stretch>
        </p:blipFill>
        <p:spPr>
          <a:xfrm>
            <a:off x="595347" y="3706112"/>
            <a:ext cx="612671" cy="612671"/>
          </a:xfrm>
          <a:prstGeom prst="rect">
            <a:avLst/>
          </a:prstGeom>
        </p:spPr>
      </p:pic>
      <p:sp>
        <p:nvSpPr>
          <p:cNvPr id="17" name="Rectangle 16">
            <a:extLst>
              <a:ext uri="{FF2B5EF4-FFF2-40B4-BE49-F238E27FC236}">
                <a16:creationId xmlns:a16="http://schemas.microsoft.com/office/drawing/2014/main" id="{CCFD701B-3D22-4462-B282-DC6248C4CE65}"/>
              </a:ext>
            </a:extLst>
          </p:cNvPr>
          <p:cNvSpPr/>
          <p:nvPr/>
        </p:nvSpPr>
        <p:spPr>
          <a:xfrm>
            <a:off x="1511726" y="3724328"/>
            <a:ext cx="9491627" cy="392245"/>
          </a:xfrm>
          <a:prstGeom prst="rect">
            <a:avLst/>
          </a:prstGeom>
        </p:spPr>
        <p:txBody>
          <a:bodyPr wrap="square">
            <a:spAutoFit/>
          </a:bodyPr>
          <a:lstStyle/>
          <a:p>
            <a:r>
              <a:rPr lang="en-US" sz="1961">
                <a:solidFill>
                  <a:srgbClr val="000000"/>
                </a:solidFill>
                <a:latin typeface="+mj-lt"/>
              </a:rPr>
              <a:t>Conversations: </a:t>
            </a:r>
            <a:r>
              <a:rPr lang="en-US" sz="1961">
                <a:solidFill>
                  <a:srgbClr val="000000"/>
                </a:solidFill>
                <a:latin typeface="Segoe UI" panose="020B0502040204020203" pitchFamily="34" charset="0"/>
              </a:rPr>
              <a:t>Relevant topics in Microsoft Teams and Yammer chats</a:t>
            </a:r>
          </a:p>
        </p:txBody>
      </p:sp>
    </p:spTree>
    <p:extLst>
      <p:ext uri="{BB962C8B-B14F-4D97-AF65-F5344CB8AC3E}">
        <p14:creationId xmlns:p14="http://schemas.microsoft.com/office/powerpoint/2010/main" val="25327543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107BBA-FA2D-42C1-9421-0AEAD31FC7FA}"/>
              </a:ext>
            </a:extLst>
          </p:cNvPr>
          <p:cNvSpPr>
            <a:spLocks noGrp="1"/>
          </p:cNvSpPr>
          <p:nvPr>
            <p:ph type="title"/>
          </p:nvPr>
        </p:nvSpPr>
        <p:spPr/>
        <p:txBody>
          <a:bodyPr/>
          <a:lstStyle/>
          <a:p>
            <a:r>
              <a:rPr lang="en-US"/>
              <a:t>Microsoft Search in SharePoint &amp; OneDrive</a:t>
            </a:r>
          </a:p>
        </p:txBody>
      </p:sp>
      <p:sp>
        <p:nvSpPr>
          <p:cNvPr id="5" name="Text Placeholder 4">
            <a:extLst>
              <a:ext uri="{FF2B5EF4-FFF2-40B4-BE49-F238E27FC236}">
                <a16:creationId xmlns:a16="http://schemas.microsoft.com/office/drawing/2014/main" id="{CF3A1F8F-B167-4EAD-A9C1-2EF7B164E5D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8939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5A9E-BC30-416B-A21B-D60355FF2BD4}"/>
              </a:ext>
            </a:extLst>
          </p:cNvPr>
          <p:cNvSpPr>
            <a:spLocks noGrp="1"/>
          </p:cNvSpPr>
          <p:nvPr>
            <p:ph type="title"/>
          </p:nvPr>
        </p:nvSpPr>
        <p:spPr>
          <a:xfrm>
            <a:off x="457200" y="457200"/>
            <a:ext cx="11277600" cy="692497"/>
          </a:xfrm>
        </p:spPr>
        <p:txBody>
          <a:bodyPr/>
          <a:lstStyle/>
          <a:p>
            <a:r>
              <a:rPr lang="en-US"/>
              <a:t>Microsoft Search in OneDrive &amp; SharePoint</a:t>
            </a:r>
            <a:br>
              <a:rPr lang="en-US"/>
            </a:br>
            <a:r>
              <a:rPr lang="en-US" sz="1800">
                <a:solidFill>
                  <a:schemeClr val="accent1"/>
                </a:solidFill>
                <a:latin typeface="+mn-lt"/>
              </a:rPr>
              <a:t>Find what you need, where you’re working</a:t>
            </a:r>
          </a:p>
        </p:txBody>
      </p:sp>
      <p:sp>
        <p:nvSpPr>
          <p:cNvPr id="7" name="Text Placeholder 6">
            <a:extLst>
              <a:ext uri="{FF2B5EF4-FFF2-40B4-BE49-F238E27FC236}">
                <a16:creationId xmlns:a16="http://schemas.microsoft.com/office/drawing/2014/main" id="{C367EE9A-E647-4839-97FF-E75B9BB64883}"/>
              </a:ext>
            </a:extLst>
          </p:cNvPr>
          <p:cNvSpPr>
            <a:spLocks noGrp="1"/>
          </p:cNvSpPr>
          <p:nvPr>
            <p:ph type="body" sz="quarter" idx="10"/>
          </p:nvPr>
        </p:nvSpPr>
        <p:spPr>
          <a:xfrm>
            <a:off x="457200" y="1143000"/>
            <a:ext cx="5486400" cy="4319580"/>
          </a:xfrm>
        </p:spPr>
        <p:txBody>
          <a:bodyPr vert="horz" wrap="square" lIns="0" tIns="0" rIns="0" bIns="0" rtlCol="0" anchor="t">
            <a:spAutoFit/>
          </a:bodyPr>
          <a:lstStyle/>
          <a:p>
            <a:pPr marL="0" indent="0">
              <a:buNone/>
            </a:pPr>
            <a:endParaRPr lang="en-US" sz="1961"/>
          </a:p>
          <a:p>
            <a:pPr marL="0" indent="0">
              <a:buNone/>
            </a:pPr>
            <a:r>
              <a:rPr lang="en-US" sz="1950"/>
              <a:t>Zero-query suggestions personalized for the current user</a:t>
            </a:r>
          </a:p>
          <a:p>
            <a:pPr marL="0" indent="0">
              <a:buNone/>
            </a:pPr>
            <a:r>
              <a:rPr lang="en-US" sz="1950"/>
              <a:t>Personalized people results with improved people answer cards</a:t>
            </a:r>
            <a:endParaRPr lang="en-US" sz="1950">
              <a:cs typeface="Segoe UI"/>
            </a:endParaRPr>
          </a:p>
          <a:p>
            <a:pPr marL="0" indent="0">
              <a:buNone/>
            </a:pPr>
            <a:r>
              <a:rPr lang="en-US" sz="1950"/>
              <a:t>Bookmarks to internal sites and tools</a:t>
            </a:r>
            <a:endParaRPr lang="en-US" sz="1950">
              <a:cs typeface="Segoe UI"/>
            </a:endParaRPr>
          </a:p>
          <a:p>
            <a:r>
              <a:rPr lang="en-US" sz="1950"/>
              <a:t>Building locations </a:t>
            </a:r>
          </a:p>
          <a:p>
            <a:pPr marL="0" indent="0">
              <a:buNone/>
            </a:pPr>
            <a:r>
              <a:rPr lang="en-US" sz="1950"/>
              <a:t>Q&amp;As for work-related questions</a:t>
            </a:r>
          </a:p>
          <a:p>
            <a:pPr marL="0" indent="0">
              <a:buNone/>
            </a:pPr>
            <a:endParaRPr lang="en-US" sz="1950">
              <a:cs typeface="Segoe UI"/>
            </a:endParaRPr>
          </a:p>
          <a:p>
            <a:r>
              <a:rPr lang="en-US" sz="1950">
                <a:cs typeface="Segoe UI"/>
              </a:rPr>
              <a:t>Rolling out to modern OneDrive and SharePoint experiences. Classic sites will be able to participate later this year. </a:t>
            </a:r>
          </a:p>
        </p:txBody>
      </p:sp>
      <p:pic>
        <p:nvPicPr>
          <p:cNvPr id="9" name="Picture 8">
            <a:extLst>
              <a:ext uri="{FF2B5EF4-FFF2-40B4-BE49-F238E27FC236}">
                <a16:creationId xmlns:a16="http://schemas.microsoft.com/office/drawing/2014/main" id="{B043319A-6799-41C9-967F-5ED0A09ECFF2}"/>
              </a:ext>
            </a:extLst>
          </p:cNvPr>
          <p:cNvPicPr>
            <a:picLocks noChangeAspect="1"/>
          </p:cNvPicPr>
          <p:nvPr/>
        </p:nvPicPr>
        <p:blipFill rotWithShape="1">
          <a:blip r:embed="rId4"/>
          <a:srcRect b="3079"/>
          <a:stretch/>
        </p:blipFill>
        <p:spPr>
          <a:xfrm>
            <a:off x="6149011" y="1031854"/>
            <a:ext cx="7162293" cy="4380003"/>
          </a:xfrm>
          <a:prstGeom prst="rect">
            <a:avLst/>
          </a:prstGeom>
        </p:spPr>
      </p:pic>
    </p:spTree>
    <p:custDataLst>
      <p:tags r:id="rId1"/>
    </p:custDataLst>
    <p:extLst>
      <p:ext uri="{BB962C8B-B14F-4D97-AF65-F5344CB8AC3E}">
        <p14:creationId xmlns:p14="http://schemas.microsoft.com/office/powerpoint/2010/main" val="35852201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B20948-FB5B-450C-8D2E-7088D74164C4}"/>
              </a:ext>
            </a:extLst>
          </p:cNvPr>
          <p:cNvSpPr>
            <a:spLocks noGrp="1"/>
          </p:cNvSpPr>
          <p:nvPr>
            <p:ph type="title"/>
          </p:nvPr>
        </p:nvSpPr>
        <p:spPr/>
        <p:txBody>
          <a:bodyPr/>
          <a:lstStyle/>
          <a:p>
            <a:r>
              <a:rPr lang="en-US"/>
              <a:t>Microsoft Search in Office</a:t>
            </a:r>
          </a:p>
        </p:txBody>
      </p:sp>
      <p:sp>
        <p:nvSpPr>
          <p:cNvPr id="3" name="Text Placeholder 2">
            <a:extLst>
              <a:ext uri="{FF2B5EF4-FFF2-40B4-BE49-F238E27FC236}">
                <a16:creationId xmlns:a16="http://schemas.microsoft.com/office/drawing/2014/main" id="{E7FD3A2B-AFF1-4DD8-8839-B750498D42C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4916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836D-CC98-42D6-9F0C-47C0087D0464}"/>
              </a:ext>
            </a:extLst>
          </p:cNvPr>
          <p:cNvSpPr>
            <a:spLocks noGrp="1"/>
          </p:cNvSpPr>
          <p:nvPr>
            <p:ph type="title"/>
          </p:nvPr>
        </p:nvSpPr>
        <p:spPr/>
        <p:txBody>
          <a:bodyPr/>
          <a:lstStyle/>
          <a:p>
            <a:r>
              <a:rPr lang="en-US"/>
              <a:t>Microsoft Search</a:t>
            </a:r>
          </a:p>
        </p:txBody>
      </p:sp>
      <p:sp>
        <p:nvSpPr>
          <p:cNvPr id="3" name="Text Placeholder 2">
            <a:extLst>
              <a:ext uri="{FF2B5EF4-FFF2-40B4-BE49-F238E27FC236}">
                <a16:creationId xmlns:a16="http://schemas.microsoft.com/office/drawing/2014/main" id="{FF3C90A2-6451-49E6-BCFC-17B01ADCC521}"/>
              </a:ext>
            </a:extLst>
          </p:cNvPr>
          <p:cNvSpPr>
            <a:spLocks noGrp="1"/>
          </p:cNvSpPr>
          <p:nvPr>
            <p:ph type="body" sz="quarter" idx="14"/>
          </p:nvPr>
        </p:nvSpPr>
        <p:spPr/>
        <p:txBody>
          <a:bodyPr/>
          <a:lstStyle/>
          <a:p>
            <a:r>
              <a:rPr lang="en-US"/>
              <a:t>What’s new and what’s next</a:t>
            </a:r>
          </a:p>
        </p:txBody>
      </p:sp>
      <p:sp>
        <p:nvSpPr>
          <p:cNvPr id="4" name="Text Placeholder 2">
            <a:extLst>
              <a:ext uri="{FF2B5EF4-FFF2-40B4-BE49-F238E27FC236}">
                <a16:creationId xmlns:a16="http://schemas.microsoft.com/office/drawing/2014/main" id="{04225E80-001C-4992-90AC-C16A8A668881}"/>
              </a:ext>
            </a:extLst>
          </p:cNvPr>
          <p:cNvSpPr txBox="1">
            <a:spLocks/>
          </p:cNvSpPr>
          <p:nvPr/>
        </p:nvSpPr>
        <p:spPr bwMode="auto">
          <a:xfrm>
            <a:off x="457200" y="4648200"/>
            <a:ext cx="5638800" cy="672414"/>
          </a:xfrm>
          <a:prstGeom prst="rect">
            <a:avLst/>
          </a:prstGeom>
          <a:ln>
            <a:noFill/>
          </a:ln>
        </p:spPr>
        <p:txBody>
          <a:bodyPr vert="horz" wrap="square" lIns="0" tIns="0" rIns="0" bIns="0" rtlCol="0" anchor="t">
            <a:noAutofit/>
          </a:bodyPr>
          <a:lstStyle>
            <a:lvl1pPr marL="0" marR="0" indent="0" algn="l" defTabSz="896306" rtl="0" eaLnBrk="1" fontAlgn="auto" latinLnBrk="0" hangingPunct="1">
              <a:lnSpc>
                <a:spcPct val="90000"/>
              </a:lnSpc>
              <a:spcBef>
                <a:spcPts val="0"/>
              </a:spcBef>
              <a:spcAft>
                <a:spcPts val="0"/>
              </a:spcAft>
              <a:buClrTx/>
              <a:buSzPct val="90000"/>
              <a:buFont typeface="Arial" pitchFamily="34" charset="0"/>
              <a:buNone/>
              <a:tabLst/>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Bill Baer @</a:t>
            </a:r>
            <a:r>
              <a:rPr lang="en-US" sz="2000" err="1"/>
              <a:t>williambaer</a:t>
            </a:r>
            <a:endParaRPr lang="en-US" sz="2000"/>
          </a:p>
          <a:p>
            <a:r>
              <a:rPr lang="en-US" sz="2000">
                <a:cs typeface="Segoe UI"/>
              </a:rPr>
              <a:t>Kathrine </a:t>
            </a:r>
            <a:r>
              <a:rPr lang="en-US" sz="2000" err="1">
                <a:cs typeface="Segoe UI"/>
              </a:rPr>
              <a:t>Hammervold</a:t>
            </a:r>
            <a:r>
              <a:rPr lang="en-US" sz="2000">
                <a:cs typeface="Segoe UI"/>
              </a:rPr>
              <a:t> @nonstopkat</a:t>
            </a:r>
          </a:p>
          <a:p>
            <a:r>
              <a:rPr lang="en-US" sz="2000" err="1"/>
              <a:t>Kerem</a:t>
            </a:r>
            <a:r>
              <a:rPr lang="en-US" sz="2000"/>
              <a:t> </a:t>
            </a:r>
            <a:r>
              <a:rPr lang="en-US" sz="2000" err="1"/>
              <a:t>Yuceturk</a:t>
            </a:r>
            <a:endParaRPr lang="en-US" sz="2000"/>
          </a:p>
          <a:p>
            <a:r>
              <a:rPr lang="en-US" sz="2000">
                <a:cs typeface="Segoe UI"/>
              </a:rPr>
              <a:t>Roseanne Levasseur</a:t>
            </a:r>
          </a:p>
          <a:p>
            <a:endParaRPr lang="en-US" sz="2000"/>
          </a:p>
        </p:txBody>
      </p:sp>
      <p:sp>
        <p:nvSpPr>
          <p:cNvPr id="5" name="Text Placeholder 2">
            <a:extLst>
              <a:ext uri="{FF2B5EF4-FFF2-40B4-BE49-F238E27FC236}">
                <a16:creationId xmlns:a16="http://schemas.microsoft.com/office/drawing/2014/main" id="{BAF42425-828E-43CF-A8AD-96341984F167}"/>
              </a:ext>
            </a:extLst>
          </p:cNvPr>
          <p:cNvSpPr txBox="1">
            <a:spLocks/>
          </p:cNvSpPr>
          <p:nvPr/>
        </p:nvSpPr>
        <p:spPr bwMode="auto">
          <a:xfrm>
            <a:off x="6095999" y="4648200"/>
            <a:ext cx="5638800" cy="672414"/>
          </a:xfrm>
          <a:prstGeom prst="rect">
            <a:avLst/>
          </a:prstGeom>
          <a:ln>
            <a:noFill/>
          </a:ln>
        </p:spPr>
        <p:txBody>
          <a:bodyPr vert="horz" wrap="square" lIns="0" tIns="0" rIns="0" bIns="0" rtlCol="0" anchor="t">
            <a:noAutofit/>
          </a:bodyPr>
          <a:lstStyle>
            <a:lvl1pPr marL="0" marR="0" indent="0" algn="l" defTabSz="896306" rtl="0" eaLnBrk="1" fontAlgn="auto" latinLnBrk="0" hangingPunct="1">
              <a:lnSpc>
                <a:spcPct val="90000"/>
              </a:lnSpc>
              <a:spcBef>
                <a:spcPts val="0"/>
              </a:spcBef>
              <a:spcAft>
                <a:spcPts val="0"/>
              </a:spcAft>
              <a:buClrTx/>
              <a:buSzPct val="90000"/>
              <a:buFont typeface="Arial" pitchFamily="34" charset="0"/>
              <a:buNone/>
              <a:tabLst/>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000"/>
          </a:p>
        </p:txBody>
      </p:sp>
    </p:spTree>
    <p:extLst>
      <p:ext uri="{BB962C8B-B14F-4D97-AF65-F5344CB8AC3E}">
        <p14:creationId xmlns:p14="http://schemas.microsoft.com/office/powerpoint/2010/main" val="16561366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252B0D0-97A0-4711-9759-630B515995CD}"/>
              </a:ext>
            </a:extLst>
          </p:cNvPr>
          <p:cNvGrpSpPr/>
          <p:nvPr/>
        </p:nvGrpSpPr>
        <p:grpSpPr>
          <a:xfrm>
            <a:off x="6096421" y="1425802"/>
            <a:ext cx="6094715" cy="4807984"/>
            <a:chOff x="6218666" y="1448735"/>
            <a:chExt cx="6216927" cy="4904394"/>
          </a:xfrm>
        </p:grpSpPr>
        <p:pic>
          <p:nvPicPr>
            <p:cNvPr id="6" name="Online Image Placeholder 9" descr="A screenshot of a cell phone&#10;&#10;Description generated with very high confidence">
              <a:hlinkClick r:id="rId4"/>
            </p:cNvPr>
            <p:cNvPicPr>
              <a:picLocks noChangeAspect="1"/>
            </p:cNvPicPr>
            <p:nvPr/>
          </p:nvPicPr>
          <p:blipFill>
            <a:blip r:embed="rId5"/>
            <a:stretch>
              <a:fillRect/>
            </a:stretch>
          </p:blipFill>
          <p:spPr>
            <a:xfrm>
              <a:off x="6218666" y="1448735"/>
              <a:ext cx="6216927" cy="4904394"/>
            </a:xfrm>
            <a:prstGeom prst="rect">
              <a:avLst/>
            </a:prstGeom>
          </p:spPr>
        </p:pic>
        <p:pic>
          <p:nvPicPr>
            <p:cNvPr id="4" name="Picture 3" descr="A screenshot of a social media post&#10;&#10;Description generated with very high confidence">
              <a:extLst>
                <a:ext uri="{FF2B5EF4-FFF2-40B4-BE49-F238E27FC236}">
                  <a16:creationId xmlns:a16="http://schemas.microsoft.com/office/drawing/2014/main" id="{5DE2C129-CF37-4F49-9CE3-18F83ABE7C58}"/>
                </a:ext>
              </a:extLst>
            </p:cNvPr>
            <p:cNvPicPr>
              <a:picLocks noChangeAspect="1"/>
            </p:cNvPicPr>
            <p:nvPr/>
          </p:nvPicPr>
          <p:blipFill rotWithShape="1">
            <a:blip r:embed="rId6"/>
            <a:srcRect r="21786"/>
            <a:stretch/>
          </p:blipFill>
          <p:spPr>
            <a:xfrm>
              <a:off x="6649181" y="1812030"/>
              <a:ext cx="5786412" cy="4159415"/>
            </a:xfrm>
            <a:prstGeom prst="rect">
              <a:avLst/>
            </a:prstGeom>
          </p:spPr>
        </p:pic>
      </p:grpSp>
      <p:sp>
        <p:nvSpPr>
          <p:cNvPr id="2" name="Title 1">
            <a:extLst>
              <a:ext uri="{FF2B5EF4-FFF2-40B4-BE49-F238E27FC236}">
                <a16:creationId xmlns:a16="http://schemas.microsoft.com/office/drawing/2014/main" id="{894B5A9E-BC30-416B-A21B-D60355FF2BD4}"/>
              </a:ext>
            </a:extLst>
          </p:cNvPr>
          <p:cNvSpPr>
            <a:spLocks noGrp="1"/>
          </p:cNvSpPr>
          <p:nvPr>
            <p:ph type="title"/>
          </p:nvPr>
        </p:nvSpPr>
        <p:spPr>
          <a:xfrm>
            <a:off x="457200" y="457200"/>
            <a:ext cx="11277600" cy="692497"/>
          </a:xfrm>
        </p:spPr>
        <p:txBody>
          <a:bodyPr/>
          <a:lstStyle/>
          <a:p>
            <a:r>
              <a:rPr lang="en-US"/>
              <a:t>Microsoft Search in Office</a:t>
            </a:r>
            <a:br>
              <a:rPr lang="en-US"/>
            </a:br>
            <a:r>
              <a:rPr lang="en-US" sz="1800">
                <a:solidFill>
                  <a:schemeClr val="accent1"/>
                </a:solidFill>
                <a:latin typeface="Segoe UI Semilight" panose="020B0402040204020203" pitchFamily="34" charset="0"/>
                <a:cs typeface="Segoe UI Semilight" panose="020B0402040204020203" pitchFamily="34" charset="0"/>
              </a:rPr>
              <a:t>Find and get back to your work faster</a:t>
            </a:r>
          </a:p>
        </p:txBody>
      </p:sp>
      <p:sp>
        <p:nvSpPr>
          <p:cNvPr id="7" name="Text Placeholder 6">
            <a:extLst>
              <a:ext uri="{FF2B5EF4-FFF2-40B4-BE49-F238E27FC236}">
                <a16:creationId xmlns:a16="http://schemas.microsoft.com/office/drawing/2014/main" id="{C367EE9A-E647-4839-97FF-E75B9BB64883}"/>
              </a:ext>
            </a:extLst>
          </p:cNvPr>
          <p:cNvSpPr>
            <a:spLocks noGrp="1"/>
          </p:cNvSpPr>
          <p:nvPr>
            <p:ph type="body" sz="quarter" idx="10"/>
          </p:nvPr>
        </p:nvSpPr>
        <p:spPr>
          <a:xfrm>
            <a:off x="457200" y="1143000"/>
            <a:ext cx="5486400" cy="4679743"/>
          </a:xfrm>
        </p:spPr>
        <p:txBody>
          <a:bodyPr/>
          <a:lstStyle/>
          <a:p>
            <a:pPr marL="0" indent="0">
              <a:buNone/>
            </a:pPr>
            <a:endParaRPr lang="en-US" sz="2353"/>
          </a:p>
          <a:p>
            <a:pPr marL="0" indent="0">
              <a:buNone/>
            </a:pPr>
            <a:r>
              <a:rPr lang="en-US" sz="2353"/>
              <a:t>Find apps from your organization, content, people, and sites </a:t>
            </a:r>
          </a:p>
          <a:p>
            <a:r>
              <a:rPr lang="en-US" sz="2353" dirty="0"/>
              <a:t>Bring the power of Office and the web to </a:t>
            </a:r>
            <a:r>
              <a:rPr lang="en-US" sz="2353"/>
              <a:t>you</a:t>
            </a:r>
            <a:r>
              <a:rPr lang="en-US" sz="2353" dirty="0"/>
              <a:t> in the app</a:t>
            </a:r>
            <a:r>
              <a:rPr lang="en-US" sz="2353"/>
              <a:t>, </a:t>
            </a:r>
            <a:r>
              <a:rPr lang="en-US" sz="2353" dirty="0"/>
              <a:t>without needing to switch apps</a:t>
            </a:r>
          </a:p>
          <a:p>
            <a:r>
              <a:rPr lang="en-US" sz="2353" dirty="0"/>
              <a:t>Delivers relevant results across all of  Office, including Word, Excel, and PowerPoint</a:t>
            </a:r>
          </a:p>
          <a:p>
            <a:r>
              <a:rPr lang="en-US" sz="2353" dirty="0"/>
              <a:t>Find </a:t>
            </a:r>
            <a:r>
              <a:rPr lang="en-US" sz="2353"/>
              <a:t>actions</a:t>
            </a:r>
            <a:r>
              <a:rPr lang="en-US" sz="2353" dirty="0"/>
              <a:t>, services, and content that help you complete</a:t>
            </a:r>
            <a:r>
              <a:rPr lang="en-US" sz="2353"/>
              <a:t> your </a:t>
            </a:r>
            <a:r>
              <a:rPr lang="en-US" sz="2353" dirty="0"/>
              <a:t>task</a:t>
            </a:r>
          </a:p>
          <a:p>
            <a:pPr marL="0" indent="0">
              <a:buNone/>
            </a:pPr>
            <a:endParaRPr lang="en-US" sz="2353"/>
          </a:p>
        </p:txBody>
      </p:sp>
      <p:grpSp>
        <p:nvGrpSpPr>
          <p:cNvPr id="8" name="Group 7">
            <a:extLst>
              <a:ext uri="{FF2B5EF4-FFF2-40B4-BE49-F238E27FC236}">
                <a16:creationId xmlns:a16="http://schemas.microsoft.com/office/drawing/2014/main" id="{41C7B900-49BA-4CD2-AF0C-081056E74B17}"/>
              </a:ext>
            </a:extLst>
          </p:cNvPr>
          <p:cNvGrpSpPr/>
          <p:nvPr/>
        </p:nvGrpSpPr>
        <p:grpSpPr>
          <a:xfrm>
            <a:off x="6774750" y="2946814"/>
            <a:ext cx="6094715" cy="4807984"/>
            <a:chOff x="6218666" y="1448735"/>
            <a:chExt cx="6216927" cy="4904394"/>
          </a:xfrm>
        </p:grpSpPr>
        <p:pic>
          <p:nvPicPr>
            <p:cNvPr id="9" name="Online Image Placeholder 9" descr="A screenshot of a cell phone&#10;&#10;Description generated with very high confidence">
              <a:hlinkClick r:id="rId4"/>
              <a:extLst>
                <a:ext uri="{FF2B5EF4-FFF2-40B4-BE49-F238E27FC236}">
                  <a16:creationId xmlns:a16="http://schemas.microsoft.com/office/drawing/2014/main" id="{765A545D-ED54-448A-A76A-DBC66F317FF1}"/>
                </a:ext>
              </a:extLst>
            </p:cNvPr>
            <p:cNvPicPr>
              <a:picLocks noChangeAspect="1"/>
            </p:cNvPicPr>
            <p:nvPr/>
          </p:nvPicPr>
          <p:blipFill>
            <a:blip r:embed="rId5"/>
            <a:stretch>
              <a:fillRect/>
            </a:stretch>
          </p:blipFill>
          <p:spPr>
            <a:xfrm>
              <a:off x="6218666" y="1448735"/>
              <a:ext cx="6216927" cy="4904394"/>
            </a:xfrm>
            <a:prstGeom prst="rect">
              <a:avLst/>
            </a:prstGeom>
          </p:spPr>
        </p:pic>
        <p:pic>
          <p:nvPicPr>
            <p:cNvPr id="10" name="Picture 9" descr="A screenshot of a computer&#10;&#10;Description generated with very high confidence">
              <a:extLst>
                <a:ext uri="{FF2B5EF4-FFF2-40B4-BE49-F238E27FC236}">
                  <a16:creationId xmlns:a16="http://schemas.microsoft.com/office/drawing/2014/main" id="{52EB5436-FE72-4781-82B7-93D14837B65C}"/>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a:stretch/>
          </p:blipFill>
          <p:spPr>
            <a:xfrm>
              <a:off x="6662261" y="1834920"/>
              <a:ext cx="5773332" cy="4126657"/>
            </a:xfrm>
            <a:prstGeom prst="rect">
              <a:avLst/>
            </a:prstGeom>
            <a:effectLst/>
          </p:spPr>
        </p:pic>
      </p:grpSp>
    </p:spTree>
    <p:custDataLst>
      <p:tags r:id="rId1"/>
    </p:custDataLst>
    <p:extLst>
      <p:ext uri="{BB962C8B-B14F-4D97-AF65-F5344CB8AC3E}">
        <p14:creationId xmlns:p14="http://schemas.microsoft.com/office/powerpoint/2010/main" val="28964975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cs typeface="Segoe UI"/>
              </a:rPr>
              <a:t>Microsoft Search on mobile</a:t>
            </a:r>
            <a:endParaRPr lang="en-US"/>
          </a:p>
        </p:txBody>
      </p:sp>
      <p:sp>
        <p:nvSpPr>
          <p:cNvPr id="5" name="Text Placeholder 4">
            <a:extLst>
              <a:ext uri="{FF2B5EF4-FFF2-40B4-BE49-F238E27FC236}">
                <a16:creationId xmlns:a16="http://schemas.microsoft.com/office/drawing/2014/main" id="{AE7E6ADF-75F4-4664-98C3-64B9FBE5D69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45628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AB7B-FBED-4CD9-8D34-85ECA21F5332}"/>
              </a:ext>
            </a:extLst>
          </p:cNvPr>
          <p:cNvSpPr>
            <a:spLocks noGrp="1"/>
          </p:cNvSpPr>
          <p:nvPr>
            <p:ph type="title"/>
          </p:nvPr>
        </p:nvSpPr>
        <p:spPr>
          <a:xfrm>
            <a:off x="457200" y="457200"/>
            <a:ext cx="11277600" cy="692497"/>
          </a:xfrm>
        </p:spPr>
        <p:txBody>
          <a:bodyPr/>
          <a:lstStyle/>
          <a:p>
            <a:r>
              <a:rPr lang="en-US"/>
              <a:t>Microsoft Search in the SharePoint mobile app</a:t>
            </a:r>
            <a:br>
              <a:rPr lang="en-US"/>
            </a:br>
            <a:r>
              <a:rPr lang="en-US" sz="1800">
                <a:solidFill>
                  <a:schemeClr val="accent1"/>
                </a:solidFill>
                <a:latin typeface="Segoe UI Semilight" panose="020B0402040204020203" pitchFamily="34" charset="0"/>
                <a:cs typeface="Segoe UI Semilight" panose="020B0402040204020203" pitchFamily="34" charset="0"/>
              </a:rPr>
              <a:t>Tap your organization’s knowledge</a:t>
            </a:r>
          </a:p>
        </p:txBody>
      </p:sp>
      <p:sp>
        <p:nvSpPr>
          <p:cNvPr id="3" name="Text Placeholder 2">
            <a:extLst>
              <a:ext uri="{FF2B5EF4-FFF2-40B4-BE49-F238E27FC236}">
                <a16:creationId xmlns:a16="http://schemas.microsoft.com/office/drawing/2014/main" id="{6BD7EB84-1359-4992-8C57-B11112532B9E}"/>
              </a:ext>
            </a:extLst>
          </p:cNvPr>
          <p:cNvSpPr>
            <a:spLocks noGrp="1"/>
          </p:cNvSpPr>
          <p:nvPr>
            <p:ph type="body" sz="quarter" idx="10"/>
          </p:nvPr>
        </p:nvSpPr>
        <p:spPr>
          <a:xfrm>
            <a:off x="457200" y="1143000"/>
            <a:ext cx="5486400" cy="3394391"/>
          </a:xfrm>
        </p:spPr>
        <p:txBody>
          <a:bodyPr/>
          <a:lstStyle/>
          <a:p>
            <a:pPr marL="0" indent="0">
              <a:buNone/>
            </a:pPr>
            <a:endParaRPr lang="en-IN" sz="2353"/>
          </a:p>
          <a:p>
            <a:pPr marL="0" indent="0">
              <a:buNone/>
            </a:pPr>
            <a:r>
              <a:rPr lang="en-IN" sz="2353"/>
              <a:t>New Find tab for streamlined experience―collapses sites, links, people, and search into single view</a:t>
            </a:r>
            <a:endParaRPr lang="en-US" sz="2353"/>
          </a:p>
          <a:p>
            <a:pPr marL="0" indent="0">
              <a:buNone/>
            </a:pPr>
            <a:r>
              <a:rPr lang="en-IN" sz="2353"/>
              <a:t>Shows common questions, personalized results, search history, and frequent searches that organizations can curate</a:t>
            </a:r>
            <a:endParaRPr lang="en-US" sz="2353"/>
          </a:p>
          <a:p>
            <a:pPr marL="0" indent="0">
              <a:buNone/>
            </a:pPr>
            <a:r>
              <a:rPr lang="en-IN" sz="2353"/>
              <a:t>Gives quick access to recent sites and people you work with</a:t>
            </a:r>
          </a:p>
        </p:txBody>
      </p:sp>
      <p:pic>
        <p:nvPicPr>
          <p:cNvPr id="11" name="Picture 10">
            <a:extLst>
              <a:ext uri="{FF2B5EF4-FFF2-40B4-BE49-F238E27FC236}">
                <a16:creationId xmlns:a16="http://schemas.microsoft.com/office/drawing/2014/main" id="{4C3D3474-8067-4E3F-AC26-DC34F6DD681C}"/>
              </a:ext>
            </a:extLst>
          </p:cNvPr>
          <p:cNvPicPr>
            <a:picLocks noChangeAspect="1"/>
          </p:cNvPicPr>
          <p:nvPr/>
        </p:nvPicPr>
        <p:blipFill>
          <a:blip r:embed="rId3"/>
          <a:stretch>
            <a:fillRect/>
          </a:stretch>
        </p:blipFill>
        <p:spPr>
          <a:xfrm>
            <a:off x="15148569" y="1124591"/>
            <a:ext cx="3347736" cy="57329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2578" y="177881"/>
            <a:ext cx="3303385" cy="6857027"/>
          </a:xfrm>
          <a:prstGeom prst="rect">
            <a:avLst/>
          </a:prstGeom>
        </p:spPr>
      </p:pic>
      <p:pic>
        <p:nvPicPr>
          <p:cNvPr id="8" name="Picture 7">
            <a:extLst>
              <a:ext uri="{FF2B5EF4-FFF2-40B4-BE49-F238E27FC236}">
                <a16:creationId xmlns:a16="http://schemas.microsoft.com/office/drawing/2014/main" id="{A7D0269B-5C82-43A1-A8C9-0A784D276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9615" y="1623646"/>
            <a:ext cx="2300144" cy="4600289"/>
          </a:xfrm>
          <a:prstGeom prst="rect">
            <a:avLst/>
          </a:prstGeom>
        </p:spPr>
      </p:pic>
    </p:spTree>
    <p:custDataLst>
      <p:tags r:id="rId1"/>
    </p:custDataLst>
    <p:extLst>
      <p:ext uri="{BB962C8B-B14F-4D97-AF65-F5344CB8AC3E}">
        <p14:creationId xmlns:p14="http://schemas.microsoft.com/office/powerpoint/2010/main" val="382130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6999269" y="3502186"/>
            <a:ext cx="4357391" cy="21986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DB2AB7B-FBED-4CD9-8D34-85ECA21F5332}"/>
              </a:ext>
            </a:extLst>
          </p:cNvPr>
          <p:cNvSpPr>
            <a:spLocks noGrp="1"/>
          </p:cNvSpPr>
          <p:nvPr>
            <p:ph type="title"/>
          </p:nvPr>
        </p:nvSpPr>
        <p:spPr>
          <a:xfrm>
            <a:off x="457200" y="457200"/>
            <a:ext cx="11277600" cy="692497"/>
          </a:xfrm>
        </p:spPr>
        <p:txBody>
          <a:bodyPr/>
          <a:lstStyle/>
          <a:p>
            <a:r>
              <a:rPr lang="en-US"/>
              <a:t>Microsoft Search in Outlook</a:t>
            </a:r>
            <a:br>
              <a:rPr lang="en-US"/>
            </a:br>
            <a:r>
              <a:rPr lang="en-US" sz="1800">
                <a:solidFill>
                  <a:schemeClr val="accent1"/>
                </a:solidFill>
                <a:latin typeface="Segoe UI Semilight" panose="020B0402040204020203" pitchFamily="34" charset="0"/>
                <a:cs typeface="Segoe UI Semilight" panose="020B0402040204020203" pitchFamily="34" charset="0"/>
              </a:rPr>
              <a:t>Search you can depend on in Outlook – on any platform</a:t>
            </a:r>
          </a:p>
        </p:txBody>
      </p:sp>
      <p:sp>
        <p:nvSpPr>
          <p:cNvPr id="3" name="Text Placeholder 2">
            <a:extLst>
              <a:ext uri="{FF2B5EF4-FFF2-40B4-BE49-F238E27FC236}">
                <a16:creationId xmlns:a16="http://schemas.microsoft.com/office/drawing/2014/main" id="{FD484688-10E4-47F9-B53D-768569E012E9}"/>
              </a:ext>
            </a:extLst>
          </p:cNvPr>
          <p:cNvSpPr>
            <a:spLocks noGrp="1"/>
          </p:cNvSpPr>
          <p:nvPr>
            <p:ph type="body" sz="quarter" idx="10"/>
          </p:nvPr>
        </p:nvSpPr>
        <p:spPr>
          <a:xfrm>
            <a:off x="457200" y="1143000"/>
            <a:ext cx="5486400" cy="4046108"/>
          </a:xfrm>
        </p:spPr>
        <p:txBody>
          <a:bodyPr/>
          <a:lstStyle/>
          <a:p>
            <a:pPr marL="0" indent="0">
              <a:buNone/>
            </a:pPr>
            <a:endParaRPr lang="en-US" sz="2353"/>
          </a:p>
          <a:p>
            <a:pPr marL="0" indent="0">
              <a:buNone/>
            </a:pPr>
            <a:r>
              <a:rPr lang="en-US" sz="2353"/>
              <a:t>Find the right item faster with top relevant results, quick result suggestions, and proactive recommendations</a:t>
            </a:r>
          </a:p>
          <a:p>
            <a:pPr marL="0" indent="0">
              <a:buNone/>
            </a:pPr>
            <a:r>
              <a:rPr lang="en-US" sz="2353"/>
              <a:t>Increase search success with guided  suggestions and better intent understanding (spelling correction, implied filtering, etc.)</a:t>
            </a:r>
          </a:p>
          <a:p>
            <a:pPr marL="0" indent="0">
              <a:buNone/>
            </a:pPr>
            <a:r>
              <a:rPr lang="en-US" sz="2353"/>
              <a:t>Search with confidence beyond email across your calendar, people, attachments, and links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9613" y="1644368"/>
            <a:ext cx="2308541" cy="4617081"/>
          </a:xfrm>
          <a:prstGeom prst="rect">
            <a:avLst/>
          </a:prstGeom>
        </p:spPr>
      </p:pic>
    </p:spTree>
    <p:custDataLst>
      <p:tags r:id="rId1"/>
    </p:custDataLst>
    <p:extLst>
      <p:ext uri="{BB962C8B-B14F-4D97-AF65-F5344CB8AC3E}">
        <p14:creationId xmlns:p14="http://schemas.microsoft.com/office/powerpoint/2010/main" val="27203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70737C-597A-4526-A77F-46C6BF24EF6B}"/>
              </a:ext>
            </a:extLst>
          </p:cNvPr>
          <p:cNvSpPr>
            <a:spLocks noGrp="1"/>
          </p:cNvSpPr>
          <p:nvPr>
            <p:ph type="title"/>
          </p:nvPr>
        </p:nvSpPr>
        <p:spPr/>
        <p:txBody>
          <a:bodyPr/>
          <a:lstStyle/>
          <a:p>
            <a:r>
              <a:rPr lang="en-US">
                <a:cs typeface="Segoe UI"/>
              </a:rPr>
              <a:t>Microsoft Search in Bing and Windows</a:t>
            </a:r>
            <a:endParaRPr lang="en-US"/>
          </a:p>
        </p:txBody>
      </p:sp>
      <p:sp>
        <p:nvSpPr>
          <p:cNvPr id="6" name="Text Placeholder 5">
            <a:extLst>
              <a:ext uri="{FF2B5EF4-FFF2-40B4-BE49-F238E27FC236}">
                <a16:creationId xmlns:a16="http://schemas.microsoft.com/office/drawing/2014/main" id="{89259CCA-306E-416C-802C-EB89447F4C0D}"/>
              </a:ext>
            </a:extLst>
          </p:cNvPr>
          <p:cNvSpPr>
            <a:spLocks noGrp="1"/>
          </p:cNvSpPr>
          <p:nvPr>
            <p:ph type="body" sz="quarter" idx="12"/>
          </p:nvPr>
        </p:nvSpPr>
        <p:spPr>
          <a:xfrm>
            <a:off x="585216" y="3977319"/>
            <a:ext cx="9144000" cy="276999"/>
          </a:xfrm>
        </p:spPr>
        <p:txBody>
          <a:bodyPr vert="horz" wrap="square" lIns="0" tIns="0" rIns="0" bIns="0" rtlCol="0" anchor="t">
            <a:spAutoFit/>
          </a:bodyPr>
          <a:lstStyle/>
          <a:p>
            <a:endParaRPr lang="en-US"/>
          </a:p>
        </p:txBody>
      </p:sp>
    </p:spTree>
    <p:extLst>
      <p:ext uri="{BB962C8B-B14F-4D97-AF65-F5344CB8AC3E}">
        <p14:creationId xmlns:p14="http://schemas.microsoft.com/office/powerpoint/2010/main" val="113540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252B0D0-97A0-4711-9759-630B515995CD}"/>
              </a:ext>
            </a:extLst>
          </p:cNvPr>
          <p:cNvGrpSpPr/>
          <p:nvPr/>
        </p:nvGrpSpPr>
        <p:grpSpPr>
          <a:xfrm>
            <a:off x="6096421" y="1425802"/>
            <a:ext cx="6094715" cy="4807984"/>
            <a:chOff x="6218666" y="1448735"/>
            <a:chExt cx="6216927" cy="4904394"/>
          </a:xfrm>
        </p:grpSpPr>
        <p:pic>
          <p:nvPicPr>
            <p:cNvPr id="6" name="Online Image Placeholder 9" descr="A screenshot of a cell phone&#10;&#10;Description generated with very high confidence">
              <a:hlinkClick r:id="rId4"/>
            </p:cNvPr>
            <p:cNvPicPr>
              <a:picLocks noChangeAspect="1"/>
            </p:cNvPicPr>
            <p:nvPr/>
          </p:nvPicPr>
          <p:blipFill>
            <a:blip r:embed="rId5"/>
            <a:stretch>
              <a:fillRect/>
            </a:stretch>
          </p:blipFill>
          <p:spPr>
            <a:xfrm>
              <a:off x="6218666" y="1448735"/>
              <a:ext cx="6216927" cy="4904394"/>
            </a:xfrm>
            <a:prstGeom prst="rect">
              <a:avLst/>
            </a:prstGeom>
          </p:spPr>
        </p:pic>
        <p:pic>
          <p:nvPicPr>
            <p:cNvPr id="4" name="Picture 3" descr="A screenshot of a social media post&#10;&#10;Description generated with very high confidence">
              <a:extLst>
                <a:ext uri="{FF2B5EF4-FFF2-40B4-BE49-F238E27FC236}">
                  <a16:creationId xmlns:a16="http://schemas.microsoft.com/office/drawing/2014/main" id="{5DE2C129-CF37-4F49-9CE3-18F83ABE7C58}"/>
                </a:ext>
              </a:extLst>
            </p:cNvPr>
            <p:cNvPicPr>
              <a:picLocks noChangeAspect="1"/>
            </p:cNvPicPr>
            <p:nvPr/>
          </p:nvPicPr>
          <p:blipFill rotWithShape="1">
            <a:blip r:embed="rId6"/>
            <a:srcRect r="21786"/>
            <a:stretch/>
          </p:blipFill>
          <p:spPr>
            <a:xfrm>
              <a:off x="6649181" y="1812030"/>
              <a:ext cx="5786412" cy="4159415"/>
            </a:xfrm>
            <a:prstGeom prst="rect">
              <a:avLst/>
            </a:prstGeom>
          </p:spPr>
        </p:pic>
      </p:grpSp>
      <p:sp>
        <p:nvSpPr>
          <p:cNvPr id="2" name="Title 1">
            <a:extLst>
              <a:ext uri="{FF2B5EF4-FFF2-40B4-BE49-F238E27FC236}">
                <a16:creationId xmlns:a16="http://schemas.microsoft.com/office/drawing/2014/main" id="{894B5A9E-BC30-416B-A21B-D60355FF2BD4}"/>
              </a:ext>
            </a:extLst>
          </p:cNvPr>
          <p:cNvSpPr>
            <a:spLocks noGrp="1"/>
          </p:cNvSpPr>
          <p:nvPr>
            <p:ph type="title"/>
          </p:nvPr>
        </p:nvSpPr>
        <p:spPr>
          <a:xfrm>
            <a:off x="457200" y="457200"/>
            <a:ext cx="11277600" cy="692497"/>
          </a:xfrm>
        </p:spPr>
        <p:txBody>
          <a:bodyPr/>
          <a:lstStyle/>
          <a:p>
            <a:r>
              <a:rPr lang="en-US">
                <a:cs typeface="Segoe UI"/>
              </a:rPr>
              <a:t>Microsoft Search in Bing</a:t>
            </a:r>
            <a:br>
              <a:rPr lang="en-US"/>
            </a:br>
            <a:r>
              <a:rPr lang="en-US" sz="1800">
                <a:solidFill>
                  <a:schemeClr val="accent1"/>
                </a:solidFill>
                <a:latin typeface="Segoe UI Semilight"/>
                <a:cs typeface="Segoe UI"/>
              </a:rPr>
              <a:t>Find work results as simple as a web search</a:t>
            </a:r>
            <a:endParaRPr lang="en-US" sz="1800">
              <a:solidFill>
                <a:schemeClr val="accent1"/>
              </a:solidFill>
              <a:latin typeface="Segoe UI Semilight"/>
            </a:endParaRPr>
          </a:p>
        </p:txBody>
      </p:sp>
      <p:sp>
        <p:nvSpPr>
          <p:cNvPr id="7" name="Text Placeholder 6">
            <a:extLst>
              <a:ext uri="{FF2B5EF4-FFF2-40B4-BE49-F238E27FC236}">
                <a16:creationId xmlns:a16="http://schemas.microsoft.com/office/drawing/2014/main" id="{C367EE9A-E647-4839-97FF-E75B9BB64883}"/>
              </a:ext>
            </a:extLst>
          </p:cNvPr>
          <p:cNvSpPr>
            <a:spLocks noGrp="1"/>
          </p:cNvSpPr>
          <p:nvPr>
            <p:ph type="body" sz="quarter" idx="10"/>
          </p:nvPr>
        </p:nvSpPr>
        <p:spPr>
          <a:xfrm>
            <a:off x="457200" y="1143000"/>
            <a:ext cx="5486400" cy="4060727"/>
          </a:xfrm>
        </p:spPr>
        <p:txBody>
          <a:bodyPr vert="horz" wrap="square" lIns="0" tIns="0" rIns="0" bIns="0" rtlCol="0" anchor="t">
            <a:spAutoFit/>
          </a:bodyPr>
          <a:lstStyle/>
          <a:p>
            <a:pPr marL="0" indent="0">
              <a:buNone/>
            </a:pPr>
            <a:endParaRPr lang="en-US" sz="2353"/>
          </a:p>
          <a:p>
            <a:r>
              <a:rPr lang="en-US" sz="2350"/>
              <a:t>Get same results across SharePoint, Office, and Bing including:</a:t>
            </a:r>
            <a:endParaRPr lang="en-US" sz="2350">
              <a:cs typeface="Segoe UI"/>
            </a:endParaRPr>
          </a:p>
          <a:p>
            <a:r>
              <a:rPr lang="en-US" sz="1950"/>
              <a:t>Search for people and conversations within your company </a:t>
            </a:r>
            <a:endParaRPr lang="en-US" sz="1950">
              <a:cs typeface="Segoe UI"/>
            </a:endParaRPr>
          </a:p>
          <a:p>
            <a:pPr marL="0" indent="0">
              <a:buNone/>
            </a:pPr>
            <a:r>
              <a:rPr lang="en-US" sz="1950"/>
              <a:t>Search for files and groups across Microsoft connected services</a:t>
            </a:r>
            <a:endParaRPr lang="en-US" sz="1950">
              <a:cs typeface="Segoe UI"/>
            </a:endParaRPr>
          </a:p>
          <a:p>
            <a:pPr marL="0" indent="0">
              <a:buNone/>
            </a:pPr>
            <a:r>
              <a:rPr lang="en-US" sz="1950"/>
              <a:t>Search for bookmarks to internal sites and tools</a:t>
            </a:r>
            <a:endParaRPr lang="en-US" sz="1950">
              <a:cs typeface="Segoe UI"/>
            </a:endParaRPr>
          </a:p>
          <a:p>
            <a:pPr marL="0" indent="0">
              <a:buNone/>
            </a:pPr>
            <a:r>
              <a:rPr lang="en-US" sz="1950"/>
              <a:t>Search for building locations and direction within organization</a:t>
            </a:r>
            <a:endParaRPr lang="en-US" sz="1950">
              <a:cs typeface="Segoe UI"/>
            </a:endParaRPr>
          </a:p>
          <a:p>
            <a:pPr marL="0" indent="0">
              <a:buNone/>
            </a:pPr>
            <a:r>
              <a:rPr lang="en-US" sz="1950"/>
              <a:t>Search for Q&amp;As for work-related questions</a:t>
            </a:r>
            <a:endParaRPr lang="en-US" sz="1950">
              <a:cs typeface="Segoe UI"/>
            </a:endParaRPr>
          </a:p>
        </p:txBody>
      </p:sp>
      <p:pic>
        <p:nvPicPr>
          <p:cNvPr id="3" name="Picture 7" descr="A screenshot of a cell phone&#10;&#10;Description generated with very high confidence">
            <a:extLst>
              <a:ext uri="{FF2B5EF4-FFF2-40B4-BE49-F238E27FC236}">
                <a16:creationId xmlns:a16="http://schemas.microsoft.com/office/drawing/2014/main" id="{5A07497B-AABB-41A1-AFF2-A7C4F5A0EF1A}"/>
              </a:ext>
            </a:extLst>
          </p:cNvPr>
          <p:cNvPicPr>
            <a:picLocks noChangeAspect="1"/>
          </p:cNvPicPr>
          <p:nvPr/>
        </p:nvPicPr>
        <p:blipFill>
          <a:blip r:embed="rId7"/>
          <a:stretch>
            <a:fillRect/>
          </a:stretch>
        </p:blipFill>
        <p:spPr>
          <a:xfrm>
            <a:off x="6522720" y="1778598"/>
            <a:ext cx="7325360" cy="4093285"/>
          </a:xfrm>
          <a:prstGeom prst="rect">
            <a:avLst/>
          </a:prstGeom>
        </p:spPr>
      </p:pic>
    </p:spTree>
    <p:custDataLst>
      <p:tags r:id="rId1"/>
    </p:custDataLst>
    <p:extLst>
      <p:ext uri="{BB962C8B-B14F-4D97-AF65-F5344CB8AC3E}">
        <p14:creationId xmlns:p14="http://schemas.microsoft.com/office/powerpoint/2010/main" val="30083090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DC7A2-0B03-4364-994E-BE24A71A32B4}"/>
              </a:ext>
            </a:extLst>
          </p:cNvPr>
          <p:cNvSpPr>
            <a:spLocks noGrp="1"/>
          </p:cNvSpPr>
          <p:nvPr>
            <p:ph type="title"/>
          </p:nvPr>
        </p:nvSpPr>
        <p:spPr>
          <a:xfrm>
            <a:off x="457200" y="457200"/>
            <a:ext cx="11277600" cy="692497"/>
          </a:xfrm>
        </p:spPr>
        <p:txBody>
          <a:bodyPr/>
          <a:lstStyle/>
          <a:p>
            <a:r>
              <a:rPr lang="en-US"/>
              <a:t>Microsoft Search in Windows</a:t>
            </a:r>
            <a:br>
              <a:rPr lang="en-US"/>
            </a:br>
            <a:r>
              <a:rPr lang="en-US" sz="1800">
                <a:solidFill>
                  <a:schemeClr val="accent1"/>
                </a:solidFill>
                <a:latin typeface="Segoe UI Semilight" panose="020B0402040204020203" pitchFamily="34" charset="0"/>
                <a:cs typeface="Segoe UI Semilight" panose="020B0402040204020203" pitchFamily="34" charset="0"/>
              </a:rPr>
              <a:t>Your organization’s knowledge, right from your desktop</a:t>
            </a:r>
          </a:p>
        </p:txBody>
      </p:sp>
      <p:sp>
        <p:nvSpPr>
          <p:cNvPr id="11" name="Text Placeholder 10">
            <a:extLst>
              <a:ext uri="{FF2B5EF4-FFF2-40B4-BE49-F238E27FC236}">
                <a16:creationId xmlns:a16="http://schemas.microsoft.com/office/drawing/2014/main" id="{95606873-BB78-4692-9D49-0CEA00E9C3EF}"/>
              </a:ext>
            </a:extLst>
          </p:cNvPr>
          <p:cNvSpPr>
            <a:spLocks noGrp="1"/>
          </p:cNvSpPr>
          <p:nvPr>
            <p:ph type="body" sz="quarter" idx="10"/>
          </p:nvPr>
        </p:nvSpPr>
        <p:spPr>
          <a:xfrm>
            <a:off x="457200" y="1143000"/>
            <a:ext cx="5486400" cy="3394391"/>
          </a:xfrm>
        </p:spPr>
        <p:txBody>
          <a:bodyPr/>
          <a:lstStyle/>
          <a:p>
            <a:pPr marL="0" indent="0">
              <a:buNone/>
            </a:pPr>
            <a:endParaRPr lang="en-US" sz="2353"/>
          </a:p>
          <a:p>
            <a:pPr marL="0" indent="0">
              <a:buNone/>
            </a:pPr>
            <a:r>
              <a:rPr lang="en-US" sz="2353"/>
              <a:t>Get answers right from the search bar across local, organization, and web content</a:t>
            </a:r>
          </a:p>
          <a:p>
            <a:pPr marL="0" indent="0">
              <a:buNone/>
            </a:pPr>
            <a:r>
              <a:rPr lang="en-US" sz="2353"/>
              <a:t>Collective knowledge from your organization</a:t>
            </a:r>
          </a:p>
          <a:p>
            <a:pPr marL="0" indent="0">
              <a:buNone/>
            </a:pPr>
            <a:r>
              <a:rPr lang="en-US" sz="2353"/>
              <a:t>Search Windows and the web to</a:t>
            </a:r>
            <a:r>
              <a:rPr lang="en-IN" sz="2353"/>
              <a:t> </a:t>
            </a:r>
            <a:r>
              <a:rPr lang="en-US" sz="2353"/>
              <a:t>find people,</a:t>
            </a:r>
            <a:r>
              <a:rPr lang="en-IN" sz="2353"/>
              <a:t> files, apps, and locations </a:t>
            </a:r>
            <a:r>
              <a:rPr lang="en-US" sz="2353"/>
              <a:t>with the same experience</a:t>
            </a:r>
          </a:p>
        </p:txBody>
      </p:sp>
      <p:pic>
        <p:nvPicPr>
          <p:cNvPr id="10" name="Online Image Placeholder 9" descr="A screenshot of a cell phone&#10;&#10;Description generated with very high confidence">
            <a:hlinkClick r:id="rId4"/>
            <a:extLst>
              <a:ext uri="{FF2B5EF4-FFF2-40B4-BE49-F238E27FC236}">
                <a16:creationId xmlns:a16="http://schemas.microsoft.com/office/drawing/2014/main" id="{7A291392-BB6B-4DE1-AE7F-A1C044103D91}"/>
              </a:ext>
            </a:extLst>
          </p:cNvPr>
          <p:cNvPicPr>
            <a:picLocks noGrp="1" noChangeAspect="1"/>
          </p:cNvPicPr>
          <p:nvPr>
            <p:ph type="clipArt" sz="quarter" idx="4294967295"/>
          </p:nvPr>
        </p:nvPicPr>
        <p:blipFill>
          <a:blip r:embed="rId5"/>
          <a:stretch>
            <a:fillRect/>
          </a:stretch>
        </p:blipFill>
        <p:spPr>
          <a:xfrm>
            <a:off x="6097588" y="1420813"/>
            <a:ext cx="6094412" cy="4808537"/>
          </a:xfrm>
        </p:spPr>
      </p:pic>
      <p:pic>
        <p:nvPicPr>
          <p:cNvPr id="4" name="Picture 3" descr="A screenshot of a computer&#10;&#10;Description automatically generated">
            <a:extLst>
              <a:ext uri="{FF2B5EF4-FFF2-40B4-BE49-F238E27FC236}">
                <a16:creationId xmlns:a16="http://schemas.microsoft.com/office/drawing/2014/main" id="{3225B7DA-8A51-40F8-BF32-E2E9E45DF6F1}"/>
              </a:ext>
            </a:extLst>
          </p:cNvPr>
          <p:cNvPicPr>
            <a:picLocks noChangeAspect="1"/>
          </p:cNvPicPr>
          <p:nvPr/>
        </p:nvPicPr>
        <p:blipFill>
          <a:blip r:embed="rId6"/>
          <a:stretch>
            <a:fillRect/>
          </a:stretch>
        </p:blipFill>
        <p:spPr>
          <a:xfrm>
            <a:off x="6487888" y="1735494"/>
            <a:ext cx="7414725" cy="4170783"/>
          </a:xfrm>
          <a:prstGeom prst="rect">
            <a:avLst/>
          </a:prstGeom>
        </p:spPr>
      </p:pic>
    </p:spTree>
    <p:custDataLst>
      <p:tags r:id="rId1"/>
    </p:custDataLst>
    <p:extLst>
      <p:ext uri="{BB962C8B-B14F-4D97-AF65-F5344CB8AC3E}">
        <p14:creationId xmlns:p14="http://schemas.microsoft.com/office/powerpoint/2010/main" val="18308857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780E3-387D-4BC8-B641-39F057E75F75}"/>
              </a:ext>
            </a:extLst>
          </p:cNvPr>
          <p:cNvSpPr>
            <a:spLocks noGrp="1"/>
          </p:cNvSpPr>
          <p:nvPr>
            <p:ph type="title"/>
          </p:nvPr>
        </p:nvSpPr>
        <p:spPr/>
        <p:txBody>
          <a:bodyPr/>
          <a:lstStyle/>
          <a:p>
            <a:r>
              <a:rPr lang="en-US"/>
              <a:t>Customization, Connectors, and Administration</a:t>
            </a:r>
          </a:p>
        </p:txBody>
      </p:sp>
      <p:sp>
        <p:nvSpPr>
          <p:cNvPr id="6" name="Text Placeholder 5">
            <a:extLst>
              <a:ext uri="{FF2B5EF4-FFF2-40B4-BE49-F238E27FC236}">
                <a16:creationId xmlns:a16="http://schemas.microsoft.com/office/drawing/2014/main" id="{3D3CF1B1-09FE-49A0-8408-7CED270987A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51824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4CBE73-8B57-490E-B6D9-650C73837A56}"/>
              </a:ext>
            </a:extLst>
          </p:cNvPr>
          <p:cNvSpPr>
            <a:spLocks noGrp="1"/>
          </p:cNvSpPr>
          <p:nvPr>
            <p:ph type="title"/>
          </p:nvPr>
        </p:nvSpPr>
        <p:spPr>
          <a:xfrm>
            <a:off x="457200" y="457200"/>
            <a:ext cx="11277602" cy="443198"/>
          </a:xfrm>
        </p:spPr>
        <p:txBody>
          <a:bodyPr/>
          <a:lstStyle/>
          <a:p>
            <a:r>
              <a:rPr lang="en-US"/>
              <a:t>Administration, Customization and Connectors</a:t>
            </a:r>
          </a:p>
        </p:txBody>
      </p:sp>
      <p:grpSp>
        <p:nvGrpSpPr>
          <p:cNvPr id="3" name="Group 2">
            <a:extLst>
              <a:ext uri="{FF2B5EF4-FFF2-40B4-BE49-F238E27FC236}">
                <a16:creationId xmlns:a16="http://schemas.microsoft.com/office/drawing/2014/main" id="{82EF1E72-DF44-4367-83A2-43DC23A41C15}"/>
              </a:ext>
            </a:extLst>
          </p:cNvPr>
          <p:cNvGrpSpPr/>
          <p:nvPr/>
        </p:nvGrpSpPr>
        <p:grpSpPr>
          <a:xfrm>
            <a:off x="7779701" y="1528262"/>
            <a:ext cx="4100418" cy="3745771"/>
            <a:chOff x="3856837" y="1528262"/>
            <a:chExt cx="4100418" cy="3745771"/>
          </a:xfrm>
        </p:grpSpPr>
        <p:sp>
          <p:nvSpPr>
            <p:cNvPr id="6" name="TextBox 5">
              <a:extLst>
                <a:ext uri="{FF2B5EF4-FFF2-40B4-BE49-F238E27FC236}">
                  <a16:creationId xmlns:a16="http://schemas.microsoft.com/office/drawing/2014/main" id="{DEE9A7B2-2EB4-4997-B9FE-6D8EFAAA1C5F}"/>
                </a:ext>
              </a:extLst>
            </p:cNvPr>
            <p:cNvSpPr txBox="1"/>
            <p:nvPr/>
          </p:nvSpPr>
          <p:spPr>
            <a:xfrm>
              <a:off x="3856837" y="2449995"/>
              <a:ext cx="410041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Empowering the ecosystem</a:t>
              </a:r>
            </a:p>
          </p:txBody>
        </p:sp>
        <p:sp>
          <p:nvSpPr>
            <p:cNvPr id="10" name="Rectangle 9">
              <a:extLst>
                <a:ext uri="{FF2B5EF4-FFF2-40B4-BE49-F238E27FC236}">
                  <a16:creationId xmlns:a16="http://schemas.microsoft.com/office/drawing/2014/main" id="{8C53D6C1-4710-4AE9-A2DB-9E697F9446C9}"/>
                </a:ext>
              </a:extLst>
            </p:cNvPr>
            <p:cNvSpPr/>
            <p:nvPr/>
          </p:nvSpPr>
          <p:spPr>
            <a:xfrm>
              <a:off x="3969481" y="3288874"/>
              <a:ext cx="3657600" cy="1985159"/>
            </a:xfrm>
            <a:prstGeom prst="rect">
              <a:avLst/>
            </a:prstGeom>
          </p:spPr>
          <p:txBody>
            <a:bodyPr wrap="square">
              <a:spAutoFit/>
            </a:bodyPr>
            <a:lstStyle/>
            <a:p>
              <a:pPr defTabSz="932384">
                <a:spcAft>
                  <a:spcPts val="600"/>
                </a:spcAft>
                <a:defRPr/>
              </a:pPr>
              <a:r>
                <a:rPr lang="nb-NO" sz="1200"/>
                <a:t>Out-of-the box Graph </a:t>
              </a:r>
              <a:r>
                <a:rPr lang="nb-NO" sz="1200" b="1"/>
                <a:t>connectors</a:t>
              </a:r>
              <a:r>
                <a:rPr lang="nb-NO" sz="1200"/>
                <a:t> to content stores, </a:t>
              </a:r>
              <a:r>
                <a:rPr lang="nb-NO" sz="1200" b="1"/>
                <a:t>with</a:t>
              </a:r>
              <a:r>
                <a:rPr lang="nb-NO" sz="1200"/>
                <a:t> </a:t>
              </a:r>
              <a:r>
                <a:rPr lang="nb-NO" sz="1200" b="1"/>
                <a:t>APIs </a:t>
              </a:r>
              <a:r>
                <a:rPr lang="nb-NO" sz="1200"/>
                <a:t>to build new ones or directly ingest content for search</a:t>
              </a:r>
            </a:p>
            <a:p>
              <a:pPr defTabSz="932384">
                <a:spcAft>
                  <a:spcPts val="600"/>
                </a:spcAft>
                <a:defRPr/>
              </a:pPr>
              <a:r>
                <a:rPr lang="nb-NO" sz="1200">
                  <a:cs typeface="Segoe UI Light" panose="020B0502040204020203" pitchFamily="34" charset="0"/>
                </a:rPr>
                <a:t>Connecting 3rd party data &amp; signals to the Microsoft Graph</a:t>
              </a:r>
            </a:p>
            <a:p>
              <a:pPr defTabSz="932384">
                <a:spcAft>
                  <a:spcPts val="600"/>
                </a:spcAft>
                <a:defRPr/>
              </a:pPr>
              <a:r>
                <a:rPr lang="nb-NO" sz="1200"/>
                <a:t>Manage access control easily. Reflects permissions from source systems</a:t>
              </a:r>
            </a:p>
            <a:p>
              <a:pPr defTabSz="932384">
                <a:spcAft>
                  <a:spcPts val="600"/>
                </a:spcAft>
                <a:defRPr/>
              </a:pPr>
              <a:r>
                <a:rPr lang="en-US" sz="1200"/>
                <a:t>Leverage open source web parts to build custom search pages using </a:t>
              </a:r>
              <a:r>
                <a:rPr lang="en-US" sz="1200" b="1"/>
                <a:t>SPFX</a:t>
              </a:r>
              <a:r>
                <a:rPr lang="en-US" sz="1200"/>
                <a:t> and </a:t>
              </a:r>
              <a:r>
                <a:rPr lang="nb-NO" sz="1200"/>
                <a:t>its dev chain</a:t>
              </a:r>
            </a:p>
          </p:txBody>
        </p:sp>
        <p:pic>
          <p:nvPicPr>
            <p:cNvPr id="15" name="Picture 14">
              <a:extLst>
                <a:ext uri="{FF2B5EF4-FFF2-40B4-BE49-F238E27FC236}">
                  <a16:creationId xmlns:a16="http://schemas.microsoft.com/office/drawing/2014/main" id="{A607B93F-5D79-4605-853B-857767E481B3}"/>
                </a:ext>
              </a:extLst>
            </p:cNvPr>
            <p:cNvPicPr>
              <a:picLocks noChangeAspect="1"/>
            </p:cNvPicPr>
            <p:nvPr/>
          </p:nvPicPr>
          <p:blipFill>
            <a:blip r:embed="rId2"/>
            <a:stretch>
              <a:fillRect/>
            </a:stretch>
          </p:blipFill>
          <p:spPr>
            <a:xfrm>
              <a:off x="3969481" y="1528262"/>
              <a:ext cx="914400" cy="914400"/>
            </a:xfrm>
            <a:prstGeom prst="rect">
              <a:avLst/>
            </a:prstGeom>
          </p:spPr>
        </p:pic>
      </p:grpSp>
      <p:grpSp>
        <p:nvGrpSpPr>
          <p:cNvPr id="9" name="Group 8">
            <a:extLst>
              <a:ext uri="{FF2B5EF4-FFF2-40B4-BE49-F238E27FC236}">
                <a16:creationId xmlns:a16="http://schemas.microsoft.com/office/drawing/2014/main" id="{C75BC4E0-9DDB-40BF-A1D7-FFBC07193BB3}"/>
              </a:ext>
            </a:extLst>
          </p:cNvPr>
          <p:cNvGrpSpPr/>
          <p:nvPr/>
        </p:nvGrpSpPr>
        <p:grpSpPr>
          <a:xfrm>
            <a:off x="4182220" y="2449995"/>
            <a:ext cx="3497386" cy="2824038"/>
            <a:chOff x="457199" y="2449995"/>
            <a:chExt cx="3497386" cy="2824038"/>
          </a:xfrm>
        </p:grpSpPr>
        <p:sp>
          <p:nvSpPr>
            <p:cNvPr id="5" name="TextBox 4">
              <a:extLst>
                <a:ext uri="{FF2B5EF4-FFF2-40B4-BE49-F238E27FC236}">
                  <a16:creationId xmlns:a16="http://schemas.microsoft.com/office/drawing/2014/main" id="{C7815069-F140-41AA-9426-212AB62494A5}"/>
                </a:ext>
              </a:extLst>
            </p:cNvPr>
            <p:cNvSpPr txBox="1"/>
            <p:nvPr/>
          </p:nvSpPr>
          <p:spPr>
            <a:xfrm>
              <a:off x="457199" y="2449995"/>
              <a:ext cx="3497386" cy="960263"/>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Customized for your business</a:t>
              </a:r>
            </a:p>
          </p:txBody>
        </p:sp>
        <p:sp>
          <p:nvSpPr>
            <p:cNvPr id="11" name="Rectangle 10">
              <a:extLst>
                <a:ext uri="{FF2B5EF4-FFF2-40B4-BE49-F238E27FC236}">
                  <a16:creationId xmlns:a16="http://schemas.microsoft.com/office/drawing/2014/main" id="{10ED8FBD-9EAE-4E4E-BCDE-547A787A1581}"/>
                </a:ext>
              </a:extLst>
            </p:cNvPr>
            <p:cNvSpPr/>
            <p:nvPr/>
          </p:nvSpPr>
          <p:spPr>
            <a:xfrm>
              <a:off x="571012" y="3288874"/>
              <a:ext cx="2918637" cy="1985159"/>
            </a:xfrm>
            <a:prstGeom prst="rect">
              <a:avLst/>
            </a:prstGeom>
          </p:spPr>
          <p:txBody>
            <a:bodyPr wrap="square">
              <a:spAutoFit/>
            </a:bodyPr>
            <a:lstStyle/>
            <a:p>
              <a:pPr defTabSz="914016">
                <a:spcAft>
                  <a:spcPts val="588"/>
                </a:spcAft>
                <a:defRPr/>
              </a:pPr>
              <a:r>
                <a:rPr lang="en-US" sz="1200">
                  <a:cs typeface="Segoe UI Semibold" panose="020B0702040204020203" pitchFamily="34" charset="0"/>
                </a:rPr>
                <a:t>Manage how and when knowledge reaches your employees, ensuring that important information and IP can be found by everyone</a:t>
              </a:r>
            </a:p>
            <a:p>
              <a:pPr defTabSz="914016">
                <a:spcAft>
                  <a:spcPts val="588"/>
                </a:spcAft>
                <a:defRPr/>
              </a:pPr>
              <a:r>
                <a:rPr lang="en-US" sz="1200">
                  <a:cs typeface="Segoe UI Semibold" panose="020B0702040204020203" pitchFamily="34" charset="0"/>
                </a:rPr>
                <a:t>Create search-driven </a:t>
              </a:r>
              <a:r>
                <a:rPr lang="en-US" sz="1200"/>
                <a:t>portals with relevant content, verticals and refiners</a:t>
              </a:r>
            </a:p>
            <a:p>
              <a:pPr defTabSz="914016">
                <a:spcAft>
                  <a:spcPts val="588"/>
                </a:spcAft>
                <a:defRPr/>
              </a:pPr>
              <a:r>
                <a:rPr lang="en-US" sz="1200"/>
                <a:t>Customize display of results through adaptive cards</a:t>
              </a:r>
            </a:p>
            <a:p>
              <a:pPr defTabSz="914016">
                <a:spcAft>
                  <a:spcPts val="588"/>
                </a:spcAft>
                <a:defRPr/>
              </a:pPr>
              <a:r>
                <a:rPr lang="nb-NO" sz="1200"/>
                <a:t> </a:t>
              </a:r>
              <a:endParaRPr lang="en-US" sz="1200"/>
            </a:p>
          </p:txBody>
        </p:sp>
      </p:grpSp>
      <p:grpSp>
        <p:nvGrpSpPr>
          <p:cNvPr id="2" name="Group 1">
            <a:extLst>
              <a:ext uri="{FF2B5EF4-FFF2-40B4-BE49-F238E27FC236}">
                <a16:creationId xmlns:a16="http://schemas.microsoft.com/office/drawing/2014/main" id="{7072534A-24D8-416C-B135-B4BC335021D1}"/>
              </a:ext>
            </a:extLst>
          </p:cNvPr>
          <p:cNvGrpSpPr/>
          <p:nvPr/>
        </p:nvGrpSpPr>
        <p:grpSpPr>
          <a:xfrm>
            <a:off x="228109" y="1528262"/>
            <a:ext cx="3741372" cy="3462616"/>
            <a:chOff x="7739725" y="1528262"/>
            <a:chExt cx="3741372" cy="3462616"/>
          </a:xfrm>
        </p:grpSpPr>
        <p:sp>
          <p:nvSpPr>
            <p:cNvPr id="7" name="TextBox 6">
              <a:extLst>
                <a:ext uri="{FF2B5EF4-FFF2-40B4-BE49-F238E27FC236}">
                  <a16:creationId xmlns:a16="http://schemas.microsoft.com/office/drawing/2014/main" id="{C65B1CCB-C68C-4197-9BB1-B1770E810F3E}"/>
                </a:ext>
              </a:extLst>
            </p:cNvPr>
            <p:cNvSpPr txBox="1"/>
            <p:nvPr/>
          </p:nvSpPr>
          <p:spPr>
            <a:xfrm>
              <a:off x="7739725" y="2449995"/>
              <a:ext cx="365760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Unified Administration</a:t>
              </a:r>
            </a:p>
          </p:txBody>
        </p:sp>
        <p:sp>
          <p:nvSpPr>
            <p:cNvPr id="8" name="Rectangle 7">
              <a:extLst>
                <a:ext uri="{FF2B5EF4-FFF2-40B4-BE49-F238E27FC236}">
                  <a16:creationId xmlns:a16="http://schemas.microsoft.com/office/drawing/2014/main" id="{D6890A28-8E2F-46AE-8C5C-BBFA3975E3F5}"/>
                </a:ext>
              </a:extLst>
            </p:cNvPr>
            <p:cNvSpPr/>
            <p:nvPr/>
          </p:nvSpPr>
          <p:spPr>
            <a:xfrm>
              <a:off x="7823497" y="3288874"/>
              <a:ext cx="3657600" cy="1702004"/>
            </a:xfrm>
            <a:prstGeom prst="rect">
              <a:avLst/>
            </a:prstGeom>
          </p:spPr>
          <p:txBody>
            <a:bodyPr wrap="square">
              <a:spAutoFit/>
            </a:bodyPr>
            <a:lstStyle/>
            <a:p>
              <a:pPr defTabSz="914016">
                <a:lnSpc>
                  <a:spcPct val="90000"/>
                </a:lnSpc>
                <a:spcAft>
                  <a:spcPts val="588"/>
                </a:spcAft>
                <a:defRPr/>
              </a:pPr>
              <a:r>
                <a:rPr lang="en-US" sz="1200">
                  <a:cs typeface="Segoe UI Semibold" panose="020B0702040204020203" pitchFamily="34" charset="0"/>
                </a:rPr>
                <a:t>A single, purpose-built enterprise search tool to replace multiple solutions </a:t>
              </a:r>
            </a:p>
            <a:p>
              <a:pPr defTabSz="914016">
                <a:lnSpc>
                  <a:spcPct val="90000"/>
                </a:lnSpc>
                <a:spcAft>
                  <a:spcPts val="588"/>
                </a:spcAft>
                <a:defRPr/>
              </a:pPr>
              <a:endParaRPr lang="en-US" sz="500"/>
            </a:p>
            <a:p>
              <a:pPr defTabSz="914016">
                <a:lnSpc>
                  <a:spcPct val="90000"/>
                </a:lnSpc>
                <a:spcAft>
                  <a:spcPts val="588"/>
                </a:spcAft>
                <a:defRPr/>
              </a:pPr>
              <a:r>
                <a:rPr lang="en-US" sz="1200"/>
                <a:t>Manage search via a </a:t>
              </a:r>
              <a:r>
                <a:rPr lang="en-US" sz="1200" b="1"/>
                <a:t>central console </a:t>
              </a:r>
              <a:r>
                <a:rPr lang="en-US" sz="1200"/>
                <a:t>and monitor search usage and health via </a:t>
              </a:r>
              <a:r>
                <a:rPr lang="en-US" sz="1200" b="1"/>
                <a:t>analytics</a:t>
              </a:r>
              <a:endParaRPr lang="en-US" sz="1200"/>
            </a:p>
            <a:p>
              <a:pPr defTabSz="914016">
                <a:lnSpc>
                  <a:spcPct val="90000"/>
                </a:lnSpc>
                <a:spcAft>
                  <a:spcPts val="588"/>
                </a:spcAft>
                <a:defRPr/>
              </a:pPr>
              <a:endParaRPr lang="en-US" sz="500"/>
            </a:p>
            <a:p>
              <a:pPr defTabSz="914016">
                <a:lnSpc>
                  <a:spcPct val="90000"/>
                </a:lnSpc>
                <a:spcAft>
                  <a:spcPts val="588"/>
                </a:spcAft>
                <a:defRPr/>
              </a:pPr>
              <a:r>
                <a:rPr lang="en-US" sz="1200"/>
                <a:t>Take recommended actions to improve search experience and </a:t>
              </a:r>
              <a:r>
                <a:rPr lang="en-US" sz="1200" b="1"/>
                <a:t>manage security &amp; privacy</a:t>
              </a:r>
              <a:r>
                <a:rPr lang="en-US" sz="1200"/>
                <a:t> settings centrally</a:t>
              </a:r>
            </a:p>
          </p:txBody>
        </p:sp>
        <p:pic>
          <p:nvPicPr>
            <p:cNvPr id="17" name="Picture 16">
              <a:extLst>
                <a:ext uri="{FF2B5EF4-FFF2-40B4-BE49-F238E27FC236}">
                  <a16:creationId xmlns:a16="http://schemas.microsoft.com/office/drawing/2014/main" id="{67A18527-A47B-456B-B168-1ACE60D5F2A8}"/>
                </a:ext>
              </a:extLst>
            </p:cNvPr>
            <p:cNvPicPr>
              <a:picLocks noChangeAspect="1"/>
            </p:cNvPicPr>
            <p:nvPr/>
          </p:nvPicPr>
          <p:blipFill>
            <a:blip r:embed="rId3"/>
            <a:stretch>
              <a:fillRect/>
            </a:stretch>
          </p:blipFill>
          <p:spPr>
            <a:xfrm>
              <a:off x="7823497" y="1528262"/>
              <a:ext cx="914400" cy="914400"/>
            </a:xfrm>
            <a:prstGeom prst="rect">
              <a:avLst/>
            </a:prstGeom>
          </p:spPr>
        </p:pic>
      </p:grpSp>
      <p:pic>
        <p:nvPicPr>
          <p:cNvPr id="18" name="Picture 17">
            <a:extLst>
              <a:ext uri="{FF2B5EF4-FFF2-40B4-BE49-F238E27FC236}">
                <a16:creationId xmlns:a16="http://schemas.microsoft.com/office/drawing/2014/main" id="{6148938B-B41C-4C78-A68D-890D70A7B24F}"/>
              </a:ext>
            </a:extLst>
          </p:cNvPr>
          <p:cNvPicPr>
            <a:picLocks/>
          </p:cNvPicPr>
          <p:nvPr/>
        </p:nvPicPr>
        <p:blipFill>
          <a:blip r:embed="rId4"/>
          <a:stretch>
            <a:fillRect/>
          </a:stretch>
        </p:blipFill>
        <p:spPr>
          <a:xfrm>
            <a:off x="4296034" y="1489841"/>
            <a:ext cx="1039874" cy="914400"/>
          </a:xfrm>
          <a:prstGeom prst="rect">
            <a:avLst/>
          </a:prstGeom>
        </p:spPr>
      </p:pic>
    </p:spTree>
    <p:extLst>
      <p:ext uri="{BB962C8B-B14F-4D97-AF65-F5344CB8AC3E}">
        <p14:creationId xmlns:p14="http://schemas.microsoft.com/office/powerpoint/2010/main" val="18458439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1E1CCC-AFAB-4CF8-8386-45462DA4C8F2}"/>
              </a:ext>
            </a:extLst>
          </p:cNvPr>
          <p:cNvSpPr>
            <a:spLocks noGrp="1"/>
          </p:cNvSpPr>
          <p:nvPr>
            <p:ph type="title"/>
          </p:nvPr>
        </p:nvSpPr>
        <p:spPr/>
        <p:txBody>
          <a:bodyPr/>
          <a:lstStyle/>
          <a:p>
            <a:r>
              <a:rPr lang="en-US"/>
              <a:t>Roadmap: Microsoft Search</a:t>
            </a:r>
          </a:p>
        </p:txBody>
      </p:sp>
      <p:sp>
        <p:nvSpPr>
          <p:cNvPr id="5" name="Text Placeholder 4">
            <a:extLst>
              <a:ext uri="{FF2B5EF4-FFF2-40B4-BE49-F238E27FC236}">
                <a16:creationId xmlns:a16="http://schemas.microsoft.com/office/drawing/2014/main" id="{E85F2DFB-613D-44CA-A05D-E3A7A0DC1277}"/>
              </a:ext>
            </a:extLst>
          </p:cNvPr>
          <p:cNvSpPr>
            <a:spLocks noGrp="1"/>
          </p:cNvSpPr>
          <p:nvPr>
            <p:ph type="body" sz="quarter" idx="10"/>
          </p:nvPr>
        </p:nvSpPr>
        <p:spPr>
          <a:xfrm>
            <a:off x="539392" y="1676400"/>
            <a:ext cx="5486400" cy="4876800"/>
          </a:xfrm>
        </p:spPr>
        <p:txBody>
          <a:bodyPr vert="horz" wrap="square" lIns="182880" tIns="91440" rIns="182880" bIns="0" rtlCol="0" anchor="t">
            <a:noAutofit/>
          </a:bodyPr>
          <a:lstStyle/>
          <a:p>
            <a:pPr lvl="1"/>
            <a:r>
              <a:rPr lang="en-US" sz="1400">
                <a:latin typeface="+mj-lt"/>
              </a:rPr>
              <a:t>SharePoint &amp; OneDrive</a:t>
            </a:r>
            <a:endParaRPr lang="en-US" sz="1400">
              <a:latin typeface="+mj-lt"/>
              <a:cs typeface="Segoe UI"/>
            </a:endParaRPr>
          </a:p>
          <a:p>
            <a:pPr marL="171450" lvl="2" indent="-171450">
              <a:buFont typeface="Arial" panose="020B0604020202020204" pitchFamily="34" charset="0"/>
              <a:buChar char="•"/>
            </a:pPr>
            <a:r>
              <a:rPr lang="nb-NO">
                <a:solidFill>
                  <a:schemeClr val="tx2"/>
                </a:solidFill>
              </a:rPr>
              <a:t>Suggestions as-you-type</a:t>
            </a:r>
          </a:p>
          <a:p>
            <a:pPr marL="171450" lvl="2" indent="-171450">
              <a:buFont typeface="Arial" panose="020B0604020202020204" pitchFamily="34" charset="0"/>
              <a:buChar char="•"/>
            </a:pPr>
            <a:r>
              <a:rPr lang="nb-NO">
                <a:solidFill>
                  <a:schemeClr val="tx2"/>
                </a:solidFill>
              </a:rPr>
              <a:t>Personalized results</a:t>
            </a:r>
          </a:p>
          <a:p>
            <a:pPr marL="171450" lvl="2" indent="-171450">
              <a:buFont typeface="Arial" panose="020B0604020202020204" pitchFamily="34" charset="0"/>
              <a:buChar char="•"/>
            </a:pPr>
            <a:r>
              <a:rPr lang="nb-NO">
                <a:solidFill>
                  <a:schemeClr val="tx2"/>
                </a:solidFill>
              </a:rPr>
              <a:t>Improved people search</a:t>
            </a:r>
          </a:p>
          <a:p>
            <a:pPr marL="171450" lvl="2" indent="-171450">
              <a:buFont typeface="Arial" panose="020B0604020202020204" pitchFamily="34" charset="0"/>
              <a:buChar char="•"/>
            </a:pPr>
            <a:r>
              <a:rPr lang="nb-NO">
                <a:solidFill>
                  <a:schemeClr val="tx2"/>
                </a:solidFill>
              </a:rPr>
              <a:t>Instant Answers (Bookmarks, Q&amp;A and Locations)</a:t>
            </a:r>
          </a:p>
          <a:p>
            <a:pPr marL="171450" lvl="2" indent="-171450">
              <a:buFont typeface="Arial" panose="020B0604020202020204" pitchFamily="34" charset="0"/>
              <a:buChar char="•"/>
            </a:pPr>
            <a:r>
              <a:rPr lang="en-US">
                <a:solidFill>
                  <a:schemeClr val="tx2"/>
                </a:solidFill>
              </a:rPr>
              <a:t>OneDrive will get the unified search box with zero-query suggestions</a:t>
            </a:r>
            <a:endParaRPr lang="en-US">
              <a:solidFill>
                <a:schemeClr val="tx2"/>
              </a:solidFill>
              <a:cs typeface="Segoe UI"/>
            </a:endParaRPr>
          </a:p>
          <a:p>
            <a:pPr marL="171450" lvl="2" indent="-171450">
              <a:buFont typeface="Arial" panose="020B0604020202020204" pitchFamily="34" charset="0"/>
              <a:buChar char="•"/>
            </a:pPr>
            <a:r>
              <a:rPr lang="en-US">
                <a:solidFill>
                  <a:schemeClr val="tx2"/>
                </a:solidFill>
                <a:cs typeface="Segoe UI"/>
              </a:rPr>
              <a:t>Modern Document Libraries, Lists with controls to up-scope to the site, hub, or the whole company</a:t>
            </a:r>
            <a:endParaRPr lang="en-US">
              <a:solidFill>
                <a:schemeClr val="tx2"/>
              </a:solidFill>
              <a:ea typeface="+mn-lt"/>
              <a:cs typeface="+mn-lt"/>
            </a:endParaRPr>
          </a:p>
          <a:p>
            <a:pPr lvl="1"/>
            <a:endParaRPr lang="en-US" sz="1400"/>
          </a:p>
          <a:p>
            <a:pPr lvl="1"/>
            <a:r>
              <a:rPr lang="en-US" sz="1400">
                <a:latin typeface="+mj-lt"/>
              </a:rPr>
              <a:t>Office Applications</a:t>
            </a:r>
            <a:endParaRPr lang="en-US" sz="1400">
              <a:latin typeface="+mj-lt"/>
              <a:cs typeface="Segoe UI"/>
            </a:endParaRPr>
          </a:p>
          <a:p>
            <a:pPr marL="171450" lvl="2" indent="-171450">
              <a:buFont typeface="Arial" panose="020B0604020202020204" pitchFamily="34" charset="0"/>
              <a:buChar char="•"/>
            </a:pPr>
            <a:r>
              <a:rPr lang="en-US">
                <a:solidFill>
                  <a:schemeClr val="tx2"/>
                </a:solidFill>
              </a:rPr>
              <a:t>Microsoft Search in Word, Excel, and PowerPoint desktop apps</a:t>
            </a:r>
          </a:p>
          <a:p>
            <a:pPr lvl="1"/>
            <a:r>
              <a:rPr lang="en-US" sz="1400">
                <a:latin typeface="+mj-lt"/>
              </a:rPr>
              <a:t>Web</a:t>
            </a:r>
          </a:p>
          <a:p>
            <a:pPr marL="171450" lvl="2" indent="-171450">
              <a:buFont typeface="Arial" panose="020B0604020202020204" pitchFamily="34" charset="0"/>
              <a:buChar char="•"/>
            </a:pPr>
            <a:r>
              <a:rPr lang="en-US">
                <a:solidFill>
                  <a:schemeClr val="tx2"/>
                </a:solidFill>
              </a:rPr>
              <a:t>Microsoft Search in Bing</a:t>
            </a:r>
          </a:p>
          <a:p>
            <a:pPr lvl="1"/>
            <a:r>
              <a:rPr lang="en-US" sz="1400">
                <a:latin typeface="+mj-lt"/>
              </a:rPr>
              <a:t>Admin</a:t>
            </a:r>
          </a:p>
          <a:p>
            <a:pPr marL="171450" lvl="2" indent="-171450">
              <a:buFont typeface="Arial" panose="020B0604020202020204" pitchFamily="34" charset="0"/>
              <a:buChar char="•"/>
            </a:pPr>
            <a:r>
              <a:rPr lang="en-US">
                <a:solidFill>
                  <a:schemeClr val="tx2"/>
                </a:solidFill>
              </a:rPr>
              <a:t>Manage bookmarks, Q&amp;A and Locations in a central admin experience</a:t>
            </a:r>
          </a:p>
          <a:p>
            <a:pPr marL="171450" lvl="2" indent="-171450">
              <a:buFont typeface="Arial" panose="020B0604020202020204" pitchFamily="34" charset="0"/>
              <a:buChar char="•"/>
            </a:pPr>
            <a:r>
              <a:rPr lang="en-US">
                <a:solidFill>
                  <a:schemeClr val="tx2"/>
                </a:solidFill>
              </a:rPr>
              <a:t>Analytics for Microsoft Search in Bing</a:t>
            </a:r>
          </a:p>
          <a:p>
            <a:pPr lvl="2"/>
            <a:endParaRPr lang="en-US">
              <a:cs typeface="Segoe UI"/>
            </a:endParaRPr>
          </a:p>
          <a:p>
            <a:pPr lvl="2"/>
            <a:r>
              <a:rPr lang="en-US" sz="1400">
                <a:latin typeface="+mj-lt"/>
              </a:rPr>
              <a:t>Microsoft Search API in Graph (Beta)</a:t>
            </a:r>
          </a:p>
        </p:txBody>
      </p:sp>
      <p:sp>
        <p:nvSpPr>
          <p:cNvPr id="6" name="Text Placeholder 5">
            <a:extLst>
              <a:ext uri="{FF2B5EF4-FFF2-40B4-BE49-F238E27FC236}">
                <a16:creationId xmlns:a16="http://schemas.microsoft.com/office/drawing/2014/main" id="{96589A7D-A7C1-4380-84B3-3567E4F7593B}"/>
              </a:ext>
            </a:extLst>
          </p:cNvPr>
          <p:cNvSpPr>
            <a:spLocks noGrp="1"/>
          </p:cNvSpPr>
          <p:nvPr>
            <p:ph type="body" sz="quarter" idx="11"/>
          </p:nvPr>
        </p:nvSpPr>
        <p:spPr>
          <a:xfrm>
            <a:off x="6133891" y="1676400"/>
            <a:ext cx="5486400" cy="4876800"/>
          </a:xfrm>
        </p:spPr>
        <p:txBody>
          <a:bodyPr vert="horz" wrap="square" lIns="182880" tIns="91440" rIns="182880" bIns="0" numCol="2" rtlCol="0" anchor="t">
            <a:noAutofit/>
          </a:bodyPr>
          <a:lstStyle/>
          <a:p>
            <a:pPr lvl="0">
              <a:lnSpc>
                <a:spcPct val="100000"/>
              </a:lnSpc>
              <a:spcBef>
                <a:spcPts val="0"/>
              </a:spcBef>
              <a:spcAft>
                <a:spcPts val="0"/>
              </a:spcAft>
            </a:pPr>
            <a:r>
              <a:rPr lang="en-US" sz="1400">
                <a:gradFill>
                  <a:gsLst>
                    <a:gs pos="1250">
                      <a:schemeClr val="tx2"/>
                    </a:gs>
                    <a:gs pos="100000">
                      <a:schemeClr val="tx2"/>
                    </a:gs>
                  </a:gsLst>
                  <a:lin ang="5400000" scaled="0"/>
                </a:gradFill>
              </a:rPr>
              <a:t>Microsoft Search in Windows</a:t>
            </a:r>
          </a:p>
          <a:p>
            <a:pPr>
              <a:lnSpc>
                <a:spcPct val="100000"/>
              </a:lnSpc>
              <a:spcBef>
                <a:spcPts val="0"/>
              </a:spcBef>
              <a:spcAft>
                <a:spcPts val="0"/>
              </a:spcAft>
            </a:pPr>
            <a:endParaRPr lang="en-US" sz="1200"/>
          </a:p>
          <a:p>
            <a:pPr>
              <a:lnSpc>
                <a:spcPct val="100000"/>
              </a:lnSpc>
              <a:spcBef>
                <a:spcPts val="0"/>
              </a:spcBef>
              <a:spcAft>
                <a:spcPts val="0"/>
              </a:spcAft>
            </a:pPr>
            <a:r>
              <a:rPr lang="en-US" sz="1400">
                <a:gradFill>
                  <a:gsLst>
                    <a:gs pos="1250">
                      <a:schemeClr val="tx2"/>
                    </a:gs>
                    <a:gs pos="100000">
                      <a:schemeClr val="tx2"/>
                    </a:gs>
                  </a:gsLst>
                  <a:lin ang="5400000" scaled="0"/>
                </a:gradFill>
              </a:rPr>
              <a:t>Office Applications</a:t>
            </a:r>
          </a:p>
          <a:p>
            <a:pPr marL="171450" lvl="2" indent="-171450">
              <a:buFont typeface="Arial" panose="020B0604020202020204" pitchFamily="34" charset="0"/>
              <a:buChar char="•"/>
            </a:pPr>
            <a:r>
              <a:rPr lang="en-US">
                <a:solidFill>
                  <a:schemeClr val="tx2"/>
                </a:solidFill>
              </a:rPr>
              <a:t>Microsoft Search in Word, Excel, and PowerPoint web apps</a:t>
            </a:r>
          </a:p>
          <a:p>
            <a:pPr>
              <a:lnSpc>
                <a:spcPct val="100000"/>
              </a:lnSpc>
              <a:spcBef>
                <a:spcPts val="0"/>
              </a:spcBef>
              <a:spcAft>
                <a:spcPts val="0"/>
              </a:spcAft>
            </a:pPr>
            <a:endParaRPr lang="en-US" sz="1200">
              <a:solidFill>
                <a:schemeClr val="tx2"/>
              </a:solidFill>
              <a:latin typeface="+mn-lt"/>
            </a:endParaRPr>
          </a:p>
          <a:p>
            <a:pPr>
              <a:lnSpc>
                <a:spcPct val="100000"/>
              </a:lnSpc>
              <a:spcBef>
                <a:spcPts val="0"/>
              </a:spcBef>
              <a:spcAft>
                <a:spcPts val="0"/>
              </a:spcAft>
            </a:pPr>
            <a:r>
              <a:rPr lang="en-US" sz="1400">
                <a:gradFill>
                  <a:gsLst>
                    <a:gs pos="1250">
                      <a:schemeClr val="tx2"/>
                    </a:gs>
                    <a:gs pos="100000">
                      <a:schemeClr val="tx2"/>
                    </a:gs>
                  </a:gsLst>
                  <a:lin ang="5400000" scaled="0"/>
                </a:gradFill>
              </a:rPr>
              <a:t>Microsoft Search in Teams</a:t>
            </a:r>
          </a:p>
          <a:p>
            <a:pPr>
              <a:lnSpc>
                <a:spcPct val="100000"/>
              </a:lnSpc>
              <a:spcBef>
                <a:spcPts val="0"/>
              </a:spcBef>
              <a:spcAft>
                <a:spcPts val="0"/>
              </a:spcAft>
            </a:pPr>
            <a:br>
              <a:rPr lang="en-US" sz="1200">
                <a:solidFill>
                  <a:schemeClr val="tx2"/>
                </a:solidFill>
                <a:latin typeface="+mn-lt"/>
              </a:rPr>
            </a:br>
            <a:r>
              <a:rPr lang="en-US" sz="1400">
                <a:gradFill>
                  <a:gsLst>
                    <a:gs pos="1250">
                      <a:schemeClr val="tx2"/>
                    </a:gs>
                    <a:gs pos="100000">
                      <a:schemeClr val="tx2"/>
                    </a:gs>
                  </a:gsLst>
                  <a:lin ang="5400000" scaled="0"/>
                </a:gradFill>
              </a:rPr>
              <a:t>Connectors (Preview)</a:t>
            </a:r>
          </a:p>
          <a:p>
            <a:pPr marL="171450" lvl="2" indent="-171450">
              <a:buFont typeface="Arial" panose="020B0604020202020204" pitchFamily="34" charset="0"/>
              <a:buChar char="•"/>
            </a:pPr>
            <a:r>
              <a:rPr lang="en-US">
                <a:solidFill>
                  <a:schemeClr val="tx2"/>
                </a:solidFill>
              </a:rPr>
              <a:t>Out of the box connectors</a:t>
            </a:r>
          </a:p>
          <a:p>
            <a:pPr marL="171450" lvl="2" indent="-171450">
              <a:buFont typeface="Arial" panose="020B0604020202020204" pitchFamily="34" charset="0"/>
              <a:buChar char="•"/>
            </a:pPr>
            <a:r>
              <a:rPr lang="en-US">
                <a:solidFill>
                  <a:schemeClr val="tx2"/>
                </a:solidFill>
              </a:rPr>
              <a:t>Ingestion API for any content</a:t>
            </a:r>
          </a:p>
          <a:p>
            <a:pPr marL="171450" lvl="2" indent="-171450">
              <a:buFont typeface="Arial" panose="020B0604020202020204" pitchFamily="34" charset="0"/>
              <a:buChar char="•"/>
            </a:pPr>
            <a:r>
              <a:rPr lang="en-US">
                <a:solidFill>
                  <a:schemeClr val="tx2"/>
                </a:solidFill>
              </a:rPr>
              <a:t>Security trimming based on Azure AD</a:t>
            </a:r>
          </a:p>
          <a:p>
            <a:pPr lvl="2"/>
            <a:endParaRPr lang="en-US">
              <a:gradFill>
                <a:gsLst>
                  <a:gs pos="1250">
                    <a:schemeClr val="tx2"/>
                  </a:gs>
                  <a:gs pos="100000">
                    <a:schemeClr val="tx2"/>
                  </a:gs>
                </a:gsLst>
                <a:lin ang="5400000" scaled="0"/>
              </a:gradFill>
              <a:latin typeface="+mn-lt"/>
            </a:endParaRPr>
          </a:p>
          <a:p>
            <a:pPr>
              <a:lnSpc>
                <a:spcPct val="100000"/>
              </a:lnSpc>
              <a:spcBef>
                <a:spcPts val="0"/>
              </a:spcBef>
              <a:spcAft>
                <a:spcPts val="0"/>
              </a:spcAft>
            </a:pPr>
            <a:r>
              <a:rPr lang="en-US" sz="1400">
                <a:gradFill>
                  <a:gsLst>
                    <a:gs pos="1250">
                      <a:schemeClr val="tx2"/>
                    </a:gs>
                    <a:gs pos="100000">
                      <a:schemeClr val="tx2"/>
                    </a:gs>
                  </a:gsLst>
                  <a:lin ang="5400000" scaled="0"/>
                </a:gradFill>
              </a:rPr>
              <a:t>Video (including Stream) vertical</a:t>
            </a:r>
          </a:p>
          <a:p>
            <a:pPr>
              <a:lnSpc>
                <a:spcPct val="100000"/>
              </a:lnSpc>
              <a:spcBef>
                <a:spcPts val="0"/>
              </a:spcBef>
              <a:spcAft>
                <a:spcPts val="0"/>
              </a:spcAft>
            </a:pPr>
            <a:endParaRPr lang="en-US" sz="1400">
              <a:solidFill>
                <a:schemeClr val="tx2"/>
              </a:solidFill>
            </a:endParaRPr>
          </a:p>
          <a:p>
            <a:pPr>
              <a:lnSpc>
                <a:spcPct val="100000"/>
              </a:lnSpc>
              <a:spcBef>
                <a:spcPts val="0"/>
              </a:spcBef>
              <a:spcAft>
                <a:spcPts val="0"/>
              </a:spcAft>
            </a:pPr>
            <a:r>
              <a:rPr lang="en-US" sz="1400">
                <a:gradFill>
                  <a:gsLst>
                    <a:gs pos="1250">
                      <a:schemeClr val="tx2"/>
                    </a:gs>
                    <a:gs pos="100000">
                      <a:schemeClr val="tx2"/>
                    </a:gs>
                  </a:gsLst>
                  <a:lin ang="5400000" scaled="0"/>
                </a:gradFill>
              </a:rPr>
              <a:t>Conversations vertical in SharePoint and Office.com</a:t>
            </a:r>
          </a:p>
          <a:p>
            <a:pPr>
              <a:lnSpc>
                <a:spcPct val="100000"/>
              </a:lnSpc>
              <a:spcBef>
                <a:spcPts val="0"/>
              </a:spcBef>
              <a:spcAft>
                <a:spcPts val="0"/>
              </a:spcAft>
            </a:pPr>
            <a:endParaRPr lang="en-US" sz="1400">
              <a:gradFill>
                <a:gsLst>
                  <a:gs pos="1250">
                    <a:schemeClr val="tx2"/>
                  </a:gs>
                  <a:gs pos="100000">
                    <a:schemeClr val="tx2"/>
                  </a:gs>
                </a:gsLst>
                <a:lin ang="5400000" scaled="0"/>
              </a:gradFill>
            </a:endParaRPr>
          </a:p>
          <a:p>
            <a:pPr>
              <a:lnSpc>
                <a:spcPct val="100000"/>
              </a:lnSpc>
              <a:spcBef>
                <a:spcPts val="0"/>
              </a:spcBef>
              <a:spcAft>
                <a:spcPts val="0"/>
              </a:spcAft>
            </a:pPr>
            <a:r>
              <a:rPr lang="en-US" sz="1400">
                <a:gradFill>
                  <a:gsLst>
                    <a:gs pos="1250">
                      <a:schemeClr val="tx2"/>
                    </a:gs>
                    <a:gs pos="100000">
                      <a:schemeClr val="tx2"/>
                    </a:gs>
                  </a:gsLst>
                  <a:lin ang="5400000" scaled="0"/>
                </a:gradFill>
              </a:rPr>
              <a:t>Bookmarks and Q&amp;A as-you-type in the search box</a:t>
            </a:r>
          </a:p>
          <a:p>
            <a:pPr>
              <a:lnSpc>
                <a:spcPct val="100000"/>
              </a:lnSpc>
              <a:spcBef>
                <a:spcPts val="0"/>
              </a:spcBef>
              <a:spcAft>
                <a:spcPts val="0"/>
              </a:spcAft>
            </a:pPr>
            <a:r>
              <a:rPr lang="en-US" sz="1400">
                <a:gradFill>
                  <a:gsLst>
                    <a:gs pos="1250">
                      <a:schemeClr val="tx2"/>
                    </a:gs>
                    <a:gs pos="100000">
                      <a:schemeClr val="tx2"/>
                    </a:gs>
                  </a:gsLst>
                  <a:lin ang="5400000" scaled="0"/>
                </a:gradFill>
              </a:rPr>
              <a:t>SharePoint</a:t>
            </a:r>
          </a:p>
          <a:p>
            <a:pPr marL="171450" lvl="2" indent="-171450">
              <a:buFont typeface="Arial" panose="020B0604020202020204" pitchFamily="34" charset="0"/>
              <a:buChar char="•"/>
            </a:pPr>
            <a:r>
              <a:rPr lang="en-US">
                <a:solidFill>
                  <a:schemeClr val="tx2"/>
                </a:solidFill>
              </a:rPr>
              <a:t>Redirect search to a custom page, u</a:t>
            </a:r>
            <a:r>
              <a:rPr lang="nb-NO">
                <a:solidFill>
                  <a:schemeClr val="tx2"/>
                </a:solidFill>
              </a:rPr>
              <a:t>se open-source PnP search web parts, or build your own using Graph and Search APIs</a:t>
            </a:r>
            <a:endParaRPr lang="en-US">
              <a:solidFill>
                <a:schemeClr val="tx2"/>
              </a:solidFill>
              <a:highlight>
                <a:srgbClr val="FFFF00"/>
              </a:highlight>
            </a:endParaRPr>
          </a:p>
          <a:p>
            <a:pPr marL="171450" lvl="2" indent="-171450">
              <a:buFont typeface="Arial" panose="020B0604020202020204" pitchFamily="34" charset="0"/>
              <a:buChar char="•"/>
            </a:pPr>
            <a:r>
              <a:rPr lang="en-US">
                <a:solidFill>
                  <a:schemeClr val="tx2"/>
                </a:solidFill>
              </a:rPr>
              <a:t>Classic sites can upgrade to modern search</a:t>
            </a:r>
          </a:p>
          <a:p>
            <a:pPr marL="171450" lvl="2" indent="-171450">
              <a:buFont typeface="Arial" panose="020B0604020202020204" pitchFamily="34" charset="0"/>
              <a:buChar char="•"/>
            </a:pPr>
            <a:r>
              <a:rPr lang="en-US">
                <a:solidFill>
                  <a:schemeClr val="tx2"/>
                </a:solidFill>
              </a:rPr>
              <a:t>Custom refiners, verticals, result types with modern display templates</a:t>
            </a:r>
          </a:p>
          <a:p>
            <a:pPr lvl="2"/>
            <a:endParaRPr lang="en-US">
              <a:solidFill>
                <a:schemeClr val="tx2"/>
              </a:solidFill>
            </a:endParaRPr>
          </a:p>
          <a:p>
            <a:pPr lvl="2"/>
            <a:r>
              <a:rPr lang="en-US" sz="1400">
                <a:solidFill>
                  <a:schemeClr val="tx2"/>
                </a:solidFill>
                <a:latin typeface="+mj-lt"/>
              </a:rPr>
              <a:t>OneDrive searches across all files</a:t>
            </a:r>
          </a:p>
          <a:p>
            <a:pPr>
              <a:lnSpc>
                <a:spcPct val="100000"/>
              </a:lnSpc>
              <a:spcBef>
                <a:spcPts val="0"/>
              </a:spcBef>
              <a:spcAft>
                <a:spcPts val="0"/>
              </a:spcAft>
            </a:pPr>
            <a:endParaRPr lang="en-US" sz="1400">
              <a:gradFill>
                <a:gsLst>
                  <a:gs pos="1250">
                    <a:schemeClr val="tx2"/>
                  </a:gs>
                  <a:gs pos="100000">
                    <a:schemeClr val="tx2"/>
                  </a:gs>
                </a:gsLst>
                <a:lin ang="5400000" scaled="0"/>
              </a:gradFill>
            </a:endParaRPr>
          </a:p>
          <a:p>
            <a:pPr>
              <a:lnSpc>
                <a:spcPct val="100000"/>
              </a:lnSpc>
              <a:spcBef>
                <a:spcPts val="0"/>
              </a:spcBef>
              <a:spcAft>
                <a:spcPts val="0"/>
              </a:spcAft>
            </a:pPr>
            <a:r>
              <a:rPr lang="en-US" sz="1400">
                <a:gradFill>
                  <a:gsLst>
                    <a:gs pos="1250">
                      <a:schemeClr val="tx2"/>
                    </a:gs>
                    <a:gs pos="100000">
                      <a:schemeClr val="tx2"/>
                    </a:gs>
                  </a:gsLst>
                  <a:lin ang="5400000" scaled="0"/>
                </a:gradFill>
              </a:rPr>
              <a:t>Admin</a:t>
            </a:r>
          </a:p>
          <a:p>
            <a:pPr marL="171450" lvl="2" indent="-171450">
              <a:buFont typeface="Arial" panose="020B0604020202020204" pitchFamily="34" charset="0"/>
              <a:buChar char="•"/>
            </a:pPr>
            <a:r>
              <a:rPr lang="en-US">
                <a:solidFill>
                  <a:schemeClr val="tx2"/>
                </a:solidFill>
              </a:rPr>
              <a:t>Additional health and analytics</a:t>
            </a:r>
          </a:p>
          <a:p>
            <a:pPr lvl="2"/>
            <a:endParaRPr lang="en-US" sz="1400"/>
          </a:p>
          <a:p>
            <a:pPr lvl="2"/>
            <a:r>
              <a:rPr lang="en-US" sz="1400">
                <a:latin typeface="+mj-lt"/>
              </a:rPr>
              <a:t>Microsoft Search API in Graph improvements and GA</a:t>
            </a:r>
          </a:p>
        </p:txBody>
      </p:sp>
      <p:sp>
        <p:nvSpPr>
          <p:cNvPr id="8" name="Text Placeholder 7">
            <a:extLst>
              <a:ext uri="{FF2B5EF4-FFF2-40B4-BE49-F238E27FC236}">
                <a16:creationId xmlns:a16="http://schemas.microsoft.com/office/drawing/2014/main" id="{718D8535-6D00-48AC-A543-D0D176AEEF93}"/>
              </a:ext>
            </a:extLst>
          </p:cNvPr>
          <p:cNvSpPr>
            <a:spLocks noGrp="1"/>
          </p:cNvSpPr>
          <p:nvPr>
            <p:ph type="body" sz="quarter" idx="13"/>
          </p:nvPr>
        </p:nvSpPr>
        <p:spPr>
          <a:xfrm>
            <a:off x="539391" y="1143000"/>
            <a:ext cx="5486400" cy="533400"/>
          </a:xfrm>
        </p:spPr>
        <p:txBody>
          <a:bodyPr/>
          <a:lstStyle/>
          <a:p>
            <a:r>
              <a:rPr lang="en-US">
                <a:latin typeface="Segoe UI Semilight" panose="020B0402040204020203" pitchFamily="34" charset="0"/>
                <a:cs typeface="Segoe UI Semilight" panose="020B0402040204020203" pitchFamily="34" charset="0"/>
              </a:rPr>
              <a:t>Available Now*</a:t>
            </a:r>
          </a:p>
        </p:txBody>
      </p:sp>
      <p:sp>
        <p:nvSpPr>
          <p:cNvPr id="9" name="Text Placeholder 8">
            <a:extLst>
              <a:ext uri="{FF2B5EF4-FFF2-40B4-BE49-F238E27FC236}">
                <a16:creationId xmlns:a16="http://schemas.microsoft.com/office/drawing/2014/main" id="{D50BFD48-4F7F-4EFC-ADFD-2E9FDB84B864}"/>
              </a:ext>
            </a:extLst>
          </p:cNvPr>
          <p:cNvSpPr>
            <a:spLocks noGrp="1"/>
          </p:cNvSpPr>
          <p:nvPr>
            <p:ph type="body" sz="quarter" idx="14"/>
          </p:nvPr>
        </p:nvSpPr>
        <p:spPr>
          <a:xfrm>
            <a:off x="6133889" y="1143000"/>
            <a:ext cx="5486400" cy="533400"/>
          </a:xfrm>
        </p:spPr>
        <p:txBody>
          <a:bodyPr/>
          <a:lstStyle/>
          <a:p>
            <a:r>
              <a:rPr lang="en-US">
                <a:latin typeface="Segoe UI Semilight" panose="020B0402040204020203" pitchFamily="34" charset="0"/>
                <a:cs typeface="Segoe UI Semilight" panose="020B0402040204020203" pitchFamily="34" charset="0"/>
              </a:rPr>
              <a:t>Later this year</a:t>
            </a:r>
          </a:p>
        </p:txBody>
      </p:sp>
      <p:cxnSp>
        <p:nvCxnSpPr>
          <p:cNvPr id="3" name="Straight Connector 2">
            <a:extLst>
              <a:ext uri="{FF2B5EF4-FFF2-40B4-BE49-F238E27FC236}">
                <a16:creationId xmlns:a16="http://schemas.microsoft.com/office/drawing/2014/main" id="{F2A6D7EA-C616-4291-8125-675ECF8F32AB}"/>
              </a:ext>
            </a:extLst>
          </p:cNvPr>
          <p:cNvCxnSpPr>
            <a:cxnSpLocks/>
          </p:cNvCxnSpPr>
          <p:nvPr/>
        </p:nvCxnSpPr>
        <p:spPr>
          <a:xfrm>
            <a:off x="8799814" y="1777429"/>
            <a:ext cx="0" cy="4607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B7483D5-706A-4EFC-93BA-456E46175231}"/>
              </a:ext>
            </a:extLst>
          </p:cNvPr>
          <p:cNvSpPr/>
          <p:nvPr/>
        </p:nvSpPr>
        <p:spPr bwMode="auto">
          <a:xfrm>
            <a:off x="4979746" y="1188101"/>
            <a:ext cx="914400" cy="443198"/>
          </a:xfrm>
          <a:prstGeom prst="rect">
            <a:avLst/>
          </a:prstGeom>
          <a:solidFill>
            <a:srgbClr val="FFC00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nb-NO" sz="1200">
                <a:solidFill>
                  <a:schemeClr val="tx1"/>
                </a:solidFill>
                <a:ea typeface="Segoe UI" pitchFamily="34" charset="0"/>
                <a:cs typeface="Segoe UI" pitchFamily="34" charset="0"/>
              </a:rPr>
              <a:t>In Targeted Release</a:t>
            </a:r>
          </a:p>
        </p:txBody>
      </p:sp>
    </p:spTree>
    <p:extLst>
      <p:ext uri="{BB962C8B-B14F-4D97-AF65-F5344CB8AC3E}">
        <p14:creationId xmlns:p14="http://schemas.microsoft.com/office/powerpoint/2010/main" val="32368540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BB34-D338-4815-95F4-C58D494903BA}"/>
              </a:ext>
            </a:extLst>
          </p:cNvPr>
          <p:cNvSpPr>
            <a:spLocks noGrp="1"/>
          </p:cNvSpPr>
          <p:nvPr>
            <p:ph type="title"/>
          </p:nvPr>
        </p:nvSpPr>
        <p:spPr/>
        <p:txBody>
          <a:bodyPr/>
          <a:lstStyle/>
          <a:p>
            <a:r>
              <a:rPr lang="en-US"/>
              <a:t>BRK113</a:t>
            </a:r>
          </a:p>
        </p:txBody>
      </p:sp>
      <p:sp>
        <p:nvSpPr>
          <p:cNvPr id="3" name="Text Placeholder 2">
            <a:extLst>
              <a:ext uri="{FF2B5EF4-FFF2-40B4-BE49-F238E27FC236}">
                <a16:creationId xmlns:a16="http://schemas.microsoft.com/office/drawing/2014/main" id="{90CF97E1-3FDE-4EC1-A279-1A794C8F5F46}"/>
              </a:ext>
            </a:extLst>
          </p:cNvPr>
          <p:cNvSpPr>
            <a:spLocks noGrp="1"/>
          </p:cNvSpPr>
          <p:nvPr>
            <p:ph type="body" sz="quarter" idx="10"/>
          </p:nvPr>
        </p:nvSpPr>
        <p:spPr>
          <a:xfrm>
            <a:off x="457200" y="1263226"/>
            <a:ext cx="11276900" cy="2400657"/>
          </a:xfrm>
        </p:spPr>
        <p:txBody>
          <a:bodyPr/>
          <a:lstStyle/>
          <a:p>
            <a:r>
              <a:rPr lang="en-US" sz="2400" dirty="0">
                <a:latin typeface="+mj-lt"/>
                <a:cs typeface="Segoe UI Semibold" panose="020B0702040204020203" pitchFamily="34" charset="0"/>
              </a:rPr>
              <a:t>What's new and what's next: Microsoft Search</a:t>
            </a:r>
          </a:p>
          <a:p>
            <a:r>
              <a:rPr lang="en-US" sz="1600" dirty="0"/>
              <a:t>Get the latest updates on Microsoft Search. Come on the journey to learn how insights, actions and answers are being built into your everyday experiences across Microsoft 365. See the latest roadmap on Microsoft Search across all your experiences, from SharePoint to Office, and including external 3rd party content connectors and extensibility.</a:t>
            </a:r>
            <a:endParaRPr lang="en-US" sz="2000" dirty="0"/>
          </a:p>
          <a:p>
            <a:r>
              <a:rPr lang="en-US" sz="2000" dirty="0">
                <a:latin typeface="+mj-lt"/>
              </a:rPr>
              <a:t>SharePoint Conference 2019</a:t>
            </a:r>
            <a:br>
              <a:rPr lang="en-US" sz="2000" dirty="0">
                <a:latin typeface="+mj-lt"/>
              </a:rPr>
            </a:br>
            <a:r>
              <a:rPr lang="en-US" sz="1200" dirty="0">
                <a:latin typeface="+mj-lt"/>
              </a:rPr>
              <a:t>Link to session here</a:t>
            </a:r>
            <a:r>
              <a:rPr lang="en-US" sz="1200" b="1" dirty="0">
                <a:latin typeface="+mj-lt"/>
              </a:rPr>
              <a:t> [ </a:t>
            </a:r>
            <a:r>
              <a:rPr lang="en-US" sz="1200" b="1" dirty="0">
                <a:latin typeface="+mj-lt"/>
                <a:hlinkClick r:id="rId2"/>
              </a:rPr>
              <a:t>https://www.sharepointconference.com/#!/session/What's%20new%20and%20what's%20next:%20Microsoft%20Search/3780</a:t>
            </a:r>
            <a:r>
              <a:rPr lang="en-US" sz="1200" b="1" dirty="0">
                <a:latin typeface="+mj-lt"/>
              </a:rPr>
              <a:t> </a:t>
            </a:r>
            <a:r>
              <a:rPr lang="en-US" sz="1200" b="1" dirty="0"/>
              <a:t>] </a:t>
            </a:r>
          </a:p>
          <a:p>
            <a:pPr>
              <a:spcBef>
                <a:spcPts val="0"/>
              </a:spcBef>
            </a:pPr>
            <a:r>
              <a:rPr lang="en-US" sz="1200" dirty="0">
                <a:gradFill>
                  <a:gsLst>
                    <a:gs pos="1250">
                      <a:srgbClr val="000000"/>
                    </a:gs>
                    <a:gs pos="99000">
                      <a:srgbClr val="000000"/>
                    </a:gs>
                  </a:gsLst>
                  <a:lin ang="5400000" scaled="0"/>
                </a:gradFill>
                <a:latin typeface="Segoe UI Semibold"/>
              </a:rPr>
              <a:t>Date [ May 21</a:t>
            </a:r>
            <a:r>
              <a:rPr lang="en-US" sz="1200" baseline="30000" dirty="0">
                <a:gradFill>
                  <a:gsLst>
                    <a:gs pos="1250">
                      <a:srgbClr val="000000"/>
                    </a:gs>
                    <a:gs pos="99000">
                      <a:srgbClr val="000000"/>
                    </a:gs>
                  </a:gsLst>
                  <a:lin ang="5400000" scaled="0"/>
                </a:gradFill>
                <a:latin typeface="Segoe UI Semibold"/>
              </a:rPr>
              <a:t>st</a:t>
            </a:r>
            <a:r>
              <a:rPr lang="en-US" sz="1200" dirty="0">
                <a:gradFill>
                  <a:gsLst>
                    <a:gs pos="1250">
                      <a:srgbClr val="000000"/>
                    </a:gs>
                    <a:gs pos="99000">
                      <a:srgbClr val="000000"/>
                    </a:gs>
                  </a:gsLst>
                  <a:lin ang="5400000" scaled="0"/>
                </a:gradFill>
                <a:latin typeface="Segoe UI Semibold"/>
              </a:rPr>
              <a:t>, 2019 ]</a:t>
            </a:r>
            <a:br>
              <a:rPr lang="en-US" sz="1200" dirty="0">
                <a:gradFill>
                  <a:gsLst>
                    <a:gs pos="1250">
                      <a:srgbClr val="000000"/>
                    </a:gs>
                    <a:gs pos="99000">
                      <a:srgbClr val="000000"/>
                    </a:gs>
                  </a:gsLst>
                  <a:lin ang="5400000" scaled="0"/>
                </a:gradFill>
                <a:latin typeface="Segoe UI Semibold"/>
              </a:rPr>
            </a:br>
            <a:r>
              <a:rPr lang="en-US" sz="1200" dirty="0">
                <a:gradFill>
                  <a:gsLst>
                    <a:gs pos="1250">
                      <a:srgbClr val="000000"/>
                    </a:gs>
                    <a:gs pos="99000">
                      <a:srgbClr val="000000"/>
                    </a:gs>
                  </a:gsLst>
                  <a:lin ang="5400000" scaled="0"/>
                </a:gradFill>
                <a:latin typeface="Segoe UI Semibold"/>
              </a:rPr>
              <a:t>Time [ 14:30 – 15:30 ]</a:t>
            </a:r>
            <a:br>
              <a:rPr lang="en-US" sz="1200" dirty="0">
                <a:gradFill>
                  <a:gsLst>
                    <a:gs pos="1250">
                      <a:srgbClr val="000000"/>
                    </a:gs>
                    <a:gs pos="99000">
                      <a:srgbClr val="000000"/>
                    </a:gs>
                  </a:gsLst>
                  <a:lin ang="5400000" scaled="0"/>
                </a:gradFill>
                <a:latin typeface="Segoe UI Semibold"/>
              </a:rPr>
            </a:br>
            <a:r>
              <a:rPr lang="en-US" sz="1200" dirty="0">
                <a:gradFill>
                  <a:gsLst>
                    <a:gs pos="1250">
                      <a:srgbClr val="000000"/>
                    </a:gs>
                    <a:gs pos="99000">
                      <a:srgbClr val="000000"/>
                    </a:gs>
                  </a:gsLst>
                  <a:lin ang="5400000" scaled="0"/>
                </a:gradFill>
                <a:latin typeface="Segoe UI Semibold"/>
              </a:rPr>
              <a:t>Room [ Microsoft A ]</a:t>
            </a:r>
          </a:p>
          <a:p>
            <a:pPr>
              <a:spcBef>
                <a:spcPts val="0"/>
              </a:spcBef>
            </a:pPr>
            <a:r>
              <a:rPr lang="en-US" sz="1200" dirty="0">
                <a:gradFill>
                  <a:gsLst>
                    <a:gs pos="1250">
                      <a:srgbClr val="000000"/>
                    </a:gs>
                    <a:gs pos="99000">
                      <a:srgbClr val="000000"/>
                    </a:gs>
                  </a:gsLst>
                  <a:lin ang="5400000" scaled="0"/>
                </a:gradFill>
                <a:latin typeface="Segoe UI Semibold"/>
              </a:rPr>
              <a:t>Speakers [ Bill Baer, Kathrine </a:t>
            </a:r>
            <a:r>
              <a:rPr lang="en-US" sz="1200" dirty="0" err="1">
                <a:gradFill>
                  <a:gsLst>
                    <a:gs pos="1250">
                      <a:srgbClr val="000000"/>
                    </a:gs>
                    <a:gs pos="99000">
                      <a:srgbClr val="000000"/>
                    </a:gs>
                  </a:gsLst>
                  <a:lin ang="5400000" scaled="0"/>
                </a:gradFill>
                <a:latin typeface="Segoe UI Semibold"/>
              </a:rPr>
              <a:t>Hammervold</a:t>
            </a:r>
            <a:r>
              <a:rPr lang="en-US" sz="1200" dirty="0">
                <a:gradFill>
                  <a:gsLst>
                    <a:gs pos="1250">
                      <a:srgbClr val="000000"/>
                    </a:gs>
                    <a:gs pos="99000">
                      <a:srgbClr val="000000"/>
                    </a:gs>
                  </a:gsLst>
                  <a:lin ang="5400000" scaled="0"/>
                </a:gradFill>
                <a:latin typeface="Segoe UI Semibold"/>
              </a:rPr>
              <a:t> ]</a:t>
            </a:r>
            <a:endParaRPr lang="en-US" sz="1200" dirty="0">
              <a:latin typeface="+mj-lt"/>
            </a:endParaRPr>
          </a:p>
        </p:txBody>
      </p:sp>
    </p:spTree>
    <p:extLst>
      <p:ext uri="{BB962C8B-B14F-4D97-AF65-F5344CB8AC3E}">
        <p14:creationId xmlns:p14="http://schemas.microsoft.com/office/powerpoint/2010/main" val="41920588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using a computer&#10;&#10;Description automatically generated">
            <a:extLst>
              <a:ext uri="{FF2B5EF4-FFF2-40B4-BE49-F238E27FC236}">
                <a16:creationId xmlns:a16="http://schemas.microsoft.com/office/drawing/2014/main" id="{3A334EB7-79FA-0F48-843D-EDD84D087D63}"/>
              </a:ext>
            </a:extLst>
          </p:cNvPr>
          <p:cNvPicPr>
            <a:picLocks noGrp="1" noChangeAspect="1"/>
          </p:cNvPicPr>
          <p:nvPr>
            <p:ph type="pic" sz="quarter" idx="14"/>
          </p:nvPr>
        </p:nvPicPr>
        <p:blipFill>
          <a:blip r:embed="rId3"/>
          <a:srcRect l="5556" r="5556"/>
          <a:stretch>
            <a:fillRect/>
          </a:stretch>
        </p:blipFill>
        <p:spPr/>
      </p:pic>
      <p:pic>
        <p:nvPicPr>
          <p:cNvPr id="5" name="Picture Placeholder 4" descr="A person sitting on a bench in front of a computer&#10;&#10;Description automatically generated">
            <a:extLst>
              <a:ext uri="{FF2B5EF4-FFF2-40B4-BE49-F238E27FC236}">
                <a16:creationId xmlns:a16="http://schemas.microsoft.com/office/drawing/2014/main" id="{B176D2B2-B0F6-0948-B48A-15925E162FB3}"/>
              </a:ext>
            </a:extLst>
          </p:cNvPr>
          <p:cNvPicPr>
            <a:picLocks noGrp="1" noChangeAspect="1"/>
          </p:cNvPicPr>
          <p:nvPr>
            <p:ph type="pic" sz="quarter" idx="15"/>
          </p:nvPr>
        </p:nvPicPr>
        <p:blipFill>
          <a:blip r:embed="rId4"/>
          <a:srcRect l="5556" r="5556"/>
          <a:stretch>
            <a:fillRect/>
          </a:stretch>
        </p:blipFill>
        <p:spPr/>
      </p:pic>
      <p:pic>
        <p:nvPicPr>
          <p:cNvPr id="7" name="Picture Placeholder 6" descr="A person looking at a computer&#10;&#10;Description automatically generated">
            <a:extLst>
              <a:ext uri="{FF2B5EF4-FFF2-40B4-BE49-F238E27FC236}">
                <a16:creationId xmlns:a16="http://schemas.microsoft.com/office/drawing/2014/main" id="{1793C8EC-80DE-4F4D-A313-AF5DF754FA37}"/>
              </a:ext>
            </a:extLst>
          </p:cNvPr>
          <p:cNvPicPr>
            <a:picLocks noGrp="1" noChangeAspect="1"/>
          </p:cNvPicPr>
          <p:nvPr>
            <p:ph type="pic" sz="quarter" idx="16"/>
          </p:nvPr>
        </p:nvPicPr>
        <p:blipFill>
          <a:blip r:embed="rId5"/>
          <a:srcRect l="5556" r="5556"/>
          <a:stretch>
            <a:fillRect/>
          </a:stretch>
        </p:blipFill>
        <p:spPr/>
      </p:pic>
      <p:sp>
        <p:nvSpPr>
          <p:cNvPr id="10" name="Text Placeholder 9">
            <a:extLst>
              <a:ext uri="{FF2B5EF4-FFF2-40B4-BE49-F238E27FC236}">
                <a16:creationId xmlns:a16="http://schemas.microsoft.com/office/drawing/2014/main" id="{9DAEF484-59D7-402C-BC87-9CC6043336EC}"/>
              </a:ext>
            </a:extLst>
          </p:cNvPr>
          <p:cNvSpPr>
            <a:spLocks noGrp="1"/>
          </p:cNvSpPr>
          <p:nvPr>
            <p:ph type="body" sz="quarter" idx="11"/>
          </p:nvPr>
        </p:nvSpPr>
        <p:spPr>
          <a:xfrm>
            <a:off x="457200" y="4648200"/>
            <a:ext cx="3352800" cy="1364476"/>
          </a:xfrm>
        </p:spPr>
        <p:txBody>
          <a:bodyPr/>
          <a:lstStyle/>
          <a:p>
            <a:r>
              <a:rPr lang="en-US"/>
              <a:t>Learn</a:t>
            </a:r>
          </a:p>
          <a:p>
            <a:pPr lvl="1"/>
            <a:r>
              <a:rPr lang="en-US"/>
              <a:t>Learn more about Microsoft Search and how to get started with intelligent search and discovery at </a:t>
            </a:r>
            <a:r>
              <a:rPr lang="en-US">
                <a:hlinkClick r:id="rId6"/>
              </a:rPr>
              <a:t>https://aka.ms/MicrosoftSearch</a:t>
            </a:r>
            <a:r>
              <a:rPr lang="en-US"/>
              <a:t> </a:t>
            </a:r>
          </a:p>
        </p:txBody>
      </p:sp>
      <p:sp>
        <p:nvSpPr>
          <p:cNvPr id="11" name="Text Placeholder 10">
            <a:extLst>
              <a:ext uri="{FF2B5EF4-FFF2-40B4-BE49-F238E27FC236}">
                <a16:creationId xmlns:a16="http://schemas.microsoft.com/office/drawing/2014/main" id="{BFA805F6-E2BD-4166-989C-CD0D96FA1A29}"/>
              </a:ext>
            </a:extLst>
          </p:cNvPr>
          <p:cNvSpPr>
            <a:spLocks noGrp="1"/>
          </p:cNvSpPr>
          <p:nvPr>
            <p:ph type="body" sz="quarter" idx="12"/>
          </p:nvPr>
        </p:nvSpPr>
        <p:spPr>
          <a:xfrm>
            <a:off x="4419598" y="4657681"/>
            <a:ext cx="3352800" cy="1364476"/>
          </a:xfrm>
        </p:spPr>
        <p:txBody>
          <a:bodyPr/>
          <a:lstStyle/>
          <a:p>
            <a:r>
              <a:rPr lang="en-US"/>
              <a:t>Get Started</a:t>
            </a:r>
          </a:p>
          <a:p>
            <a:pPr lvl="1"/>
            <a:r>
              <a:rPr lang="en-US"/>
              <a:t>Learn more on how to get started with Microsoft Search at </a:t>
            </a:r>
            <a:r>
              <a:rPr lang="nb-NO">
                <a:hlinkClick r:id="rId7"/>
              </a:rPr>
              <a:t>https://docs.microsoft.com/en-us/microsoftsearch/</a:t>
            </a:r>
            <a:r>
              <a:rPr lang="en-US"/>
              <a:t>. </a:t>
            </a:r>
            <a:endParaRPr lang="nb-NO"/>
          </a:p>
        </p:txBody>
      </p:sp>
      <p:sp>
        <p:nvSpPr>
          <p:cNvPr id="12" name="Text Placeholder 11">
            <a:extLst>
              <a:ext uri="{FF2B5EF4-FFF2-40B4-BE49-F238E27FC236}">
                <a16:creationId xmlns:a16="http://schemas.microsoft.com/office/drawing/2014/main" id="{CC5950D0-AEEB-4862-937D-72DB85A7B9B9}"/>
              </a:ext>
            </a:extLst>
          </p:cNvPr>
          <p:cNvSpPr>
            <a:spLocks noGrp="1"/>
          </p:cNvSpPr>
          <p:nvPr>
            <p:ph type="body" sz="quarter" idx="13"/>
          </p:nvPr>
        </p:nvSpPr>
        <p:spPr>
          <a:xfrm>
            <a:off x="8382000" y="4648200"/>
            <a:ext cx="3352800" cy="2103140"/>
          </a:xfrm>
        </p:spPr>
        <p:txBody>
          <a:bodyPr/>
          <a:lstStyle/>
          <a:p>
            <a:r>
              <a:rPr lang="en-US"/>
              <a:t>Use</a:t>
            </a:r>
          </a:p>
          <a:p>
            <a:pPr lvl="1"/>
            <a:r>
              <a:rPr lang="en-US"/>
              <a:t>Learn how to make the most of the knowledge of your organization and your users to make it easy for to find relevant content at </a:t>
            </a:r>
            <a:r>
              <a:rPr lang="en-US">
                <a:hlinkClick r:id="rId8"/>
              </a:rPr>
              <a:t>https://docs.microsoft.com/en-us/microsoftsearch/make-content-easy-to-find</a:t>
            </a:r>
            <a:r>
              <a:rPr lang="en-US"/>
              <a:t>. </a:t>
            </a:r>
          </a:p>
        </p:txBody>
      </p:sp>
      <p:sp>
        <p:nvSpPr>
          <p:cNvPr id="9" name="Title 8">
            <a:extLst>
              <a:ext uri="{FF2B5EF4-FFF2-40B4-BE49-F238E27FC236}">
                <a16:creationId xmlns:a16="http://schemas.microsoft.com/office/drawing/2014/main" id="{4F8C13EE-4D91-4699-8B36-3B96396D2CE6}"/>
              </a:ext>
            </a:extLst>
          </p:cNvPr>
          <p:cNvSpPr>
            <a:spLocks noGrp="1"/>
          </p:cNvSpPr>
          <p:nvPr>
            <p:ph type="title"/>
          </p:nvPr>
        </p:nvSpPr>
        <p:spPr/>
        <p:txBody>
          <a:bodyPr/>
          <a:lstStyle/>
          <a:p>
            <a:r>
              <a:rPr lang="en-US"/>
              <a:t>Action plan</a:t>
            </a:r>
          </a:p>
        </p:txBody>
      </p:sp>
    </p:spTree>
    <p:extLst>
      <p:ext uri="{BB962C8B-B14F-4D97-AF65-F5344CB8AC3E}">
        <p14:creationId xmlns:p14="http://schemas.microsoft.com/office/powerpoint/2010/main" val="6525951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t="13334" b="10712"/>
          <a:stretch/>
        </p:blipFill>
        <p:spPr>
          <a:xfrm>
            <a:off x="0" y="-96969"/>
            <a:ext cx="16011625" cy="7332169"/>
          </a:xfrm>
          <a:prstGeom prst="rect">
            <a:avLst/>
          </a:prstGeom>
        </p:spPr>
      </p:pic>
      <p:sp>
        <p:nvSpPr>
          <p:cNvPr id="27" name="Rectangle 26"/>
          <p:cNvSpPr/>
          <p:nvPr/>
        </p:nvSpPr>
        <p:spPr bwMode="auto">
          <a:xfrm flipH="1">
            <a:off x="0" y="-96969"/>
            <a:ext cx="12192000" cy="7332169"/>
          </a:xfrm>
          <a:prstGeom prst="rect">
            <a:avLst/>
          </a:prstGeom>
          <a:solidFill>
            <a:srgbClr val="FFFFFF">
              <a:alpha val="6705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 name="Title 1"/>
          <p:cNvSpPr>
            <a:spLocks noGrp="1"/>
          </p:cNvSpPr>
          <p:nvPr>
            <p:ph type="title" idx="4294967295"/>
          </p:nvPr>
        </p:nvSpPr>
        <p:spPr>
          <a:xfrm>
            <a:off x="457200" y="2944882"/>
            <a:ext cx="4960234" cy="830420"/>
          </a:xfrm>
        </p:spPr>
        <p:txBody>
          <a:bodyPr/>
          <a:lstStyle/>
          <a:p>
            <a:r>
              <a:rPr lang="en-US" sz="5996">
                <a:solidFill>
                  <a:srgbClr val="0071B9"/>
                </a:solidFill>
                <a:latin typeface="Segoe UI Semibold" panose="020B0702040204020203" pitchFamily="34" charset="0"/>
                <a:cs typeface="Segoe UI Semibold" panose="020B0702040204020203" pitchFamily="34" charset="0"/>
              </a:rPr>
              <a:t>Thank you</a:t>
            </a:r>
          </a:p>
        </p:txBody>
      </p:sp>
      <p:pic>
        <p:nvPicPr>
          <p:cNvPr id="7" name="Picture 6">
            <a:extLst>
              <a:ext uri="{FF2B5EF4-FFF2-40B4-BE49-F238E27FC236}">
                <a16:creationId xmlns:a16="http://schemas.microsoft.com/office/drawing/2014/main" id="{AABCA7CE-5329-468C-B337-F57E188606C6}"/>
              </a:ext>
            </a:extLst>
          </p:cNvPr>
          <p:cNvPicPr>
            <a:picLocks noChangeAspect="1"/>
          </p:cNvPicPr>
          <p:nvPr/>
        </p:nvPicPr>
        <p:blipFill>
          <a:blip r:embed="rId3"/>
          <a:stretch>
            <a:fillRect/>
          </a:stretch>
        </p:blipFill>
        <p:spPr>
          <a:xfrm>
            <a:off x="4724400" y="233955"/>
            <a:ext cx="2743200" cy="867630"/>
          </a:xfrm>
          <a:prstGeom prst="rect">
            <a:avLst/>
          </a:prstGeom>
        </p:spPr>
      </p:pic>
    </p:spTree>
    <p:extLst>
      <p:ext uri="{BB962C8B-B14F-4D97-AF65-F5344CB8AC3E}">
        <p14:creationId xmlns:p14="http://schemas.microsoft.com/office/powerpoint/2010/main" val="1169052167"/>
      </p:ext>
    </p:extLst>
  </p:cSld>
  <p:clrMapOvr>
    <a:masterClrMapping/>
  </p:clrMapOvr>
  <mc:AlternateContent xmlns:mc="http://schemas.openxmlformats.org/markup-compatibility/2006" xmlns:p14="http://schemas.microsoft.com/office/powerpoint/2010/main">
    <mc:Choice Requires="p14">
      <p:transition spd="med" p14:dur="700" advTm="4500">
        <p:fade/>
      </p:transition>
    </mc:Choice>
    <mc:Fallback xmlns="">
      <p:transition spd="med"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500"/>
                                  </p:stCondLst>
                                  <p:childTnLst>
                                    <p:animMotion origin="layout" path="M -6.25E-7 -3.7037E-7 L -0.31289 -3.7037E-7 " pathEditMode="relative" rAng="0" ptsTypes="AA">
                                      <p:cBhvr>
                                        <p:cTn id="6" dur="4000" fill="hold"/>
                                        <p:tgtEl>
                                          <p:spTgt spid="13"/>
                                        </p:tgtEl>
                                        <p:attrNameLst>
                                          <p:attrName>ppt_x</p:attrName>
                                          <p:attrName>ppt_y</p:attrName>
                                        </p:attrNameLst>
                                      </p:cBhvr>
                                      <p:rCtr x="-15651" y="0"/>
                                    </p:animMotion>
                                  </p:childTnLst>
                                </p:cTn>
                              </p:par>
                              <p:par>
                                <p:cTn id="7" presetID="10" presetClass="entr" presetSubtype="0" fill="hold" grpId="0" nodeType="withEffect">
                                  <p:stCondLst>
                                    <p:cond delay="1500"/>
                                  </p:stCondLst>
                                  <p:childTnLst>
                                    <p:set>
                                      <p:cBhvr>
                                        <p:cTn id="8" dur="1" fill="hold">
                                          <p:stCondLst>
                                            <p:cond delay="0"/>
                                          </p:stCondLst>
                                        </p:cTn>
                                        <p:tgtEl>
                                          <p:spTgt spid="27"/>
                                        </p:tgtEl>
                                        <p:attrNameLst>
                                          <p:attrName>style.visibility</p:attrName>
                                        </p:attrNameLst>
                                      </p:cBhvr>
                                      <p:to>
                                        <p:strVal val="visible"/>
                                      </p:to>
                                    </p:set>
                                    <p:animEffect transition="in" filter="fade">
                                      <p:cBhvr>
                                        <p:cTn id="9" dur="3000"/>
                                        <p:tgtEl>
                                          <p:spTgt spid="27"/>
                                        </p:tgtEl>
                                      </p:cBhvr>
                                    </p:animEffect>
                                  </p:childTnLst>
                                </p:cTn>
                              </p:par>
                              <p:par>
                                <p:cTn id="10" presetID="10" presetClass="entr" presetSubtype="0" fill="hold" grpId="0" nodeType="withEffect">
                                  <p:stCondLst>
                                    <p:cond delay="4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3808" t="13334" r="20048" b="14619"/>
          <a:stretch/>
        </p:blipFill>
        <p:spPr>
          <a:xfrm>
            <a:off x="1" y="-96969"/>
            <a:ext cx="12192000" cy="6954969"/>
          </a:xfrm>
          <a:prstGeom prst="rect">
            <a:avLst/>
          </a:prstGeom>
        </p:spPr>
      </p:pic>
      <p:sp>
        <p:nvSpPr>
          <p:cNvPr id="5" name="Rectangle 4">
            <a:extLst>
              <a:ext uri="{FF2B5EF4-FFF2-40B4-BE49-F238E27FC236}">
                <a16:creationId xmlns:a16="http://schemas.microsoft.com/office/drawing/2014/main" id="{0F9082D5-C4BE-446D-8868-85A40B2732A0}"/>
              </a:ext>
            </a:extLst>
          </p:cNvPr>
          <p:cNvSpPr/>
          <p:nvPr/>
        </p:nvSpPr>
        <p:spPr bwMode="auto">
          <a:xfrm flipH="1">
            <a:off x="180258" y="1574515"/>
            <a:ext cx="12192000" cy="6954969"/>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idx="4294967295"/>
          </p:nvPr>
        </p:nvSpPr>
        <p:spPr>
          <a:xfrm>
            <a:off x="457200" y="388780"/>
            <a:ext cx="3581400" cy="664797"/>
          </a:xfrm>
        </p:spPr>
        <p:txBody>
          <a:bodyPr/>
          <a:lstStyle/>
          <a:p>
            <a:r>
              <a:rPr lang="en-US" sz="4800">
                <a:solidFill>
                  <a:srgbClr val="0071B9"/>
                </a:solidFill>
                <a:latin typeface="Segoe UI Semibold" panose="020B0702040204020203" pitchFamily="34" charset="0"/>
                <a:cs typeface="Segoe UI Semibold" panose="020B0702040204020203" pitchFamily="34" charset="0"/>
              </a:rPr>
              <a:t>Thank you</a:t>
            </a:r>
          </a:p>
        </p:txBody>
      </p:sp>
      <p:sp>
        <p:nvSpPr>
          <p:cNvPr id="6" name="Title 1">
            <a:extLst>
              <a:ext uri="{FF2B5EF4-FFF2-40B4-BE49-F238E27FC236}">
                <a16:creationId xmlns:a16="http://schemas.microsoft.com/office/drawing/2014/main" id="{A6E9EF08-C12F-45DA-8D05-EE654F6ECD01}"/>
              </a:ext>
            </a:extLst>
          </p:cNvPr>
          <p:cNvSpPr txBox="1">
            <a:spLocks/>
          </p:cNvSpPr>
          <p:nvPr/>
        </p:nvSpPr>
        <p:spPr>
          <a:xfrm>
            <a:off x="8382000" y="388780"/>
            <a:ext cx="3352800" cy="664797"/>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32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a:lstStyle>
          <a:p>
            <a:pPr algn="r"/>
            <a:r>
              <a:rPr lang="en-US" sz="4800">
                <a:solidFill>
                  <a:srgbClr val="0071B9"/>
                </a:solidFill>
                <a:latin typeface="Segoe UI Semibold" panose="020B0702040204020203" pitchFamily="34" charset="0"/>
                <a:cs typeface="Segoe UI Semibold" panose="020B0702040204020203" pitchFamily="34" charset="0"/>
              </a:rPr>
              <a:t>Questions</a:t>
            </a:r>
          </a:p>
        </p:txBody>
      </p:sp>
      <p:graphicFrame>
        <p:nvGraphicFramePr>
          <p:cNvPr id="3" name="Table 3">
            <a:extLst>
              <a:ext uri="{FF2B5EF4-FFF2-40B4-BE49-F238E27FC236}">
                <a16:creationId xmlns:a16="http://schemas.microsoft.com/office/drawing/2014/main" id="{A97B5250-19FD-415F-8B58-E43DCB8BDBF0}"/>
              </a:ext>
            </a:extLst>
          </p:cNvPr>
          <p:cNvGraphicFramePr>
            <a:graphicFrameLocks noGrp="1"/>
          </p:cNvGraphicFramePr>
          <p:nvPr>
            <p:extLst>
              <p:ext uri="{D42A27DB-BD31-4B8C-83A1-F6EECF244321}">
                <p14:modId xmlns:p14="http://schemas.microsoft.com/office/powerpoint/2010/main" val="659138156"/>
              </p:ext>
            </p:extLst>
          </p:nvPr>
        </p:nvGraphicFramePr>
        <p:xfrm>
          <a:off x="457200" y="2389865"/>
          <a:ext cx="11277600" cy="3840480"/>
        </p:xfrm>
        <a:graphic>
          <a:graphicData uri="http://schemas.openxmlformats.org/drawingml/2006/table">
            <a:tbl>
              <a:tblPr bandRow="1">
                <a:tableStyleId>{3B4B98B0-60AC-42C2-AFA5-B58CD77FA1E5}</a:tableStyleId>
              </a:tblPr>
              <a:tblGrid>
                <a:gridCol w="4953000">
                  <a:extLst>
                    <a:ext uri="{9D8B030D-6E8A-4147-A177-3AD203B41FA5}">
                      <a16:colId xmlns:a16="http://schemas.microsoft.com/office/drawing/2014/main" val="1156708157"/>
                    </a:ext>
                  </a:extLst>
                </a:gridCol>
                <a:gridCol w="6324600">
                  <a:extLst>
                    <a:ext uri="{9D8B030D-6E8A-4147-A177-3AD203B41FA5}">
                      <a16:colId xmlns:a16="http://schemas.microsoft.com/office/drawing/2014/main" val="1777635897"/>
                    </a:ext>
                  </a:extLst>
                </a:gridCol>
              </a:tblGrid>
              <a:tr h="370840">
                <a:tc>
                  <a:txBody>
                    <a:bodyPr/>
                    <a:lstStyle/>
                    <a:p>
                      <a:r>
                        <a:rPr lang="en-US" sz="1600"/>
                        <a:t>aka.ms/SPC/Sessions/BRK113</a:t>
                      </a:r>
                    </a:p>
                  </a:txBody>
                  <a:tcPr marT="91440" marB="91440"/>
                </a:tc>
                <a:tc>
                  <a:txBody>
                    <a:bodyPr/>
                    <a:lstStyle/>
                    <a:p>
                      <a:r>
                        <a:rPr lang="en-US" sz="1600"/>
                        <a:t>Share slides and resources from this session</a:t>
                      </a:r>
                    </a:p>
                  </a:txBody>
                  <a:tcPr marT="91440" marB="91440"/>
                </a:tc>
                <a:extLst>
                  <a:ext uri="{0D108BD9-81ED-4DB2-BD59-A6C34878D82A}">
                    <a16:rowId xmlns:a16="http://schemas.microsoft.com/office/drawing/2014/main" val="1246202406"/>
                  </a:ext>
                </a:extLst>
              </a:tr>
              <a:tr h="370840">
                <a:tc>
                  <a:txBody>
                    <a:bodyPr/>
                    <a:lstStyle/>
                    <a:p>
                      <a:r>
                        <a:rPr lang="en-US" sz="1600"/>
                        <a:t>aka.ms/SPC/Sessions/BRK143</a:t>
                      </a:r>
                    </a:p>
                  </a:txBody>
                  <a:tcPr marT="91440" marB="91440"/>
                </a:tc>
                <a:tc>
                  <a:txBody>
                    <a:bodyPr/>
                    <a:lstStyle/>
                    <a:p>
                      <a:r>
                        <a:rPr lang="en-US" sz="1600"/>
                        <a:t>Learn more from related sessions at SPC19</a:t>
                      </a:r>
                    </a:p>
                  </a:txBody>
                  <a:tcPr marT="91440" marB="91440"/>
                </a:tc>
                <a:extLst>
                  <a:ext uri="{0D108BD9-81ED-4DB2-BD59-A6C34878D82A}">
                    <a16:rowId xmlns:a16="http://schemas.microsoft.com/office/drawing/2014/main" val="2006038116"/>
                  </a:ext>
                </a:extLst>
              </a:tr>
              <a:tr h="370840">
                <a:tc>
                  <a:txBody>
                    <a:bodyPr/>
                    <a:lstStyle/>
                    <a:p>
                      <a:r>
                        <a:rPr lang="en-US" sz="1600"/>
                        <a:t>aka.ms/MicrosoftSearch/Resources</a:t>
                      </a:r>
                    </a:p>
                  </a:txBody>
                  <a:tcPr marT="91440" marB="91440"/>
                </a:tc>
                <a:tc>
                  <a:txBody>
                    <a:bodyPr/>
                    <a:lstStyle/>
                    <a:p>
                      <a:r>
                        <a:rPr lang="en-US" sz="1600"/>
                        <a:t>Explore resources for deployment and adoption</a:t>
                      </a:r>
                    </a:p>
                  </a:txBody>
                  <a:tcPr marT="91440" marB="91440"/>
                </a:tc>
                <a:extLst>
                  <a:ext uri="{0D108BD9-81ED-4DB2-BD59-A6C34878D82A}">
                    <a16:rowId xmlns:a16="http://schemas.microsoft.com/office/drawing/2014/main" val="1889603292"/>
                  </a:ext>
                </a:extLst>
              </a:tr>
              <a:tr h="370840">
                <a:tc>
                  <a:txBody>
                    <a:bodyPr/>
                    <a:lstStyle/>
                    <a:p>
                      <a:r>
                        <a:rPr lang="en-US" sz="1600"/>
                        <a:t>aka.ms/MicrosoftSearch/Blog</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a:t>Stay up to date on the latest product news</a:t>
                      </a:r>
                      <a:endParaRPr lang="en-US" sz="1600" kern="0">
                        <a:gradFill>
                          <a:gsLst>
                            <a:gs pos="45161">
                              <a:srgbClr val="1A1A1A"/>
                            </a:gs>
                            <a:gs pos="36000">
                              <a:srgbClr val="1A1A1A"/>
                            </a:gs>
                          </a:gsLst>
                          <a:lin ang="5400000" scaled="0"/>
                        </a:gradFill>
                      </a:endParaRPr>
                    </a:p>
                  </a:txBody>
                  <a:tcPr marT="91440" marB="91440"/>
                </a:tc>
                <a:extLst>
                  <a:ext uri="{0D108BD9-81ED-4DB2-BD59-A6C34878D82A}">
                    <a16:rowId xmlns:a16="http://schemas.microsoft.com/office/drawing/2014/main" val="155285751"/>
                  </a:ext>
                </a:extLst>
              </a:tr>
              <a:tr h="370840">
                <a:tc>
                  <a:txBody>
                    <a:bodyPr/>
                    <a:lstStyle/>
                    <a:p>
                      <a:r>
                        <a:rPr lang="en-US" sz="1600"/>
                        <a:t>aka.ms/MicrosoftSearch/Blog/SPC19</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a:t>Review the news and announcements from SPC19</a:t>
                      </a:r>
                      <a:endParaRPr lang="en-US" sz="1600" kern="0">
                        <a:gradFill>
                          <a:gsLst>
                            <a:gs pos="45161">
                              <a:srgbClr val="1A1A1A"/>
                            </a:gs>
                            <a:gs pos="36000">
                              <a:srgbClr val="1A1A1A"/>
                            </a:gs>
                          </a:gsLst>
                          <a:lin ang="5400000" scaled="0"/>
                        </a:gradFill>
                      </a:endParaRPr>
                    </a:p>
                  </a:txBody>
                  <a:tcPr marT="91440" marB="91440"/>
                </a:tc>
                <a:extLst>
                  <a:ext uri="{0D108BD9-81ED-4DB2-BD59-A6C34878D82A}">
                    <a16:rowId xmlns:a16="http://schemas.microsoft.com/office/drawing/2014/main" val="3176227913"/>
                  </a:ext>
                </a:extLst>
              </a:tr>
              <a:tr h="370840">
                <a:tc>
                  <a:txBody>
                    <a:bodyPr/>
                    <a:lstStyle/>
                    <a:p>
                      <a:r>
                        <a:rPr lang="en-US" sz="1600"/>
                        <a:t>aka.ms/MicrosoftSearch/Community</a:t>
                      </a:r>
                    </a:p>
                  </a:txBody>
                  <a:tcPr marT="91440" marB="91440"/>
                </a:tc>
                <a:tc>
                  <a:txBody>
                    <a:bodyPr/>
                    <a:lstStyle/>
                    <a:p>
                      <a:r>
                        <a:rPr lang="en-US" sz="1600"/>
                        <a:t>Join the conversation in the Microsoft Technical Community</a:t>
                      </a:r>
                    </a:p>
                  </a:txBody>
                  <a:tcPr marT="91440" marB="91440"/>
                </a:tc>
                <a:extLst>
                  <a:ext uri="{0D108BD9-81ED-4DB2-BD59-A6C34878D82A}">
                    <a16:rowId xmlns:a16="http://schemas.microsoft.com/office/drawing/2014/main" val="1734551689"/>
                  </a:ext>
                </a:extLst>
              </a:tr>
              <a:tr h="370840">
                <a:tc>
                  <a:txBody>
                    <a:bodyPr/>
                    <a:lstStyle/>
                    <a:p>
                      <a:r>
                        <a:rPr lang="en-US" sz="1600"/>
                        <a:t>aka.ms/MicrosoftSearch/Feedback</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a:t>Give us feedback and input to shape the future</a:t>
                      </a:r>
                      <a:endParaRPr lang="en-US" sz="1600" kern="0">
                        <a:gradFill>
                          <a:gsLst>
                            <a:gs pos="45161">
                              <a:srgbClr val="1A1A1A"/>
                            </a:gs>
                            <a:gs pos="36000">
                              <a:srgbClr val="1A1A1A"/>
                            </a:gs>
                          </a:gsLst>
                          <a:lin ang="5400000" scaled="0"/>
                        </a:gradFill>
                        <a:latin typeface="+mn-lt"/>
                      </a:endParaRPr>
                    </a:p>
                  </a:txBody>
                  <a:tcPr marT="91440" marB="91440"/>
                </a:tc>
                <a:extLst>
                  <a:ext uri="{0D108BD9-81ED-4DB2-BD59-A6C34878D82A}">
                    <a16:rowId xmlns:a16="http://schemas.microsoft.com/office/drawing/2014/main" val="646024836"/>
                  </a:ext>
                </a:extLst>
              </a:tr>
              <a:tr h="370840">
                <a:tc>
                  <a:txBody>
                    <a:bodyPr/>
                    <a:lstStyle/>
                    <a:p>
                      <a:r>
                        <a:rPr lang="en-US" sz="1600"/>
                        <a:t>aka.ms/M365Roadmap</a:t>
                      </a:r>
                    </a:p>
                  </a:txBody>
                  <a:tcPr marT="91440" marB="91440"/>
                </a:tc>
                <a:tc>
                  <a:txBody>
                    <a:bodyPr/>
                    <a:lstStyle/>
                    <a:p>
                      <a:r>
                        <a:rPr lang="en-US" sz="1600"/>
                        <a:t>Discover what’s coming with the Microsoft 365 Roadmap</a:t>
                      </a:r>
                    </a:p>
                  </a:txBody>
                  <a:tcPr marT="91440" marB="91440"/>
                </a:tc>
                <a:extLst>
                  <a:ext uri="{0D108BD9-81ED-4DB2-BD59-A6C34878D82A}">
                    <a16:rowId xmlns:a16="http://schemas.microsoft.com/office/drawing/2014/main" val="1256337328"/>
                  </a:ext>
                </a:extLst>
              </a:tr>
              <a:tr h="370840">
                <a:tc>
                  <a:txBody>
                    <a:bodyPr/>
                    <a:lstStyle/>
                    <a:p>
                      <a:r>
                        <a:rPr lang="en-US" sz="1600"/>
                        <a:t>@williambaer @nonstopkat #SPC19 #BRK113</a:t>
                      </a:r>
                    </a:p>
                  </a:txBody>
                  <a:tcPr marT="91440" marB="91440"/>
                </a:tc>
                <a:tc>
                  <a:txBody>
                    <a:bodyPr/>
                    <a:lstStyle/>
                    <a:p>
                      <a:r>
                        <a:rPr lang="en-US" sz="1600"/>
                        <a:t>Follow me and share this session</a:t>
                      </a:r>
                    </a:p>
                  </a:txBody>
                  <a:tcPr marT="91440" marB="91440"/>
                </a:tc>
                <a:extLst>
                  <a:ext uri="{0D108BD9-81ED-4DB2-BD59-A6C34878D82A}">
                    <a16:rowId xmlns:a16="http://schemas.microsoft.com/office/drawing/2014/main" val="3918267713"/>
                  </a:ext>
                </a:extLst>
              </a:tr>
            </a:tbl>
          </a:graphicData>
        </a:graphic>
      </p:graphicFrame>
      <p:pic>
        <p:nvPicPr>
          <p:cNvPr id="14" name="Picture 13">
            <a:extLst>
              <a:ext uri="{FF2B5EF4-FFF2-40B4-BE49-F238E27FC236}">
                <a16:creationId xmlns:a16="http://schemas.microsoft.com/office/drawing/2014/main" id="{06A145E5-CDBB-4FBE-8A95-816D2991AE73}"/>
              </a:ext>
            </a:extLst>
          </p:cNvPr>
          <p:cNvPicPr>
            <a:picLocks noChangeAspect="1"/>
          </p:cNvPicPr>
          <p:nvPr/>
        </p:nvPicPr>
        <p:blipFill>
          <a:blip r:embed="rId3"/>
          <a:stretch>
            <a:fillRect/>
          </a:stretch>
        </p:blipFill>
        <p:spPr>
          <a:xfrm>
            <a:off x="4724400" y="233955"/>
            <a:ext cx="2743200" cy="867630"/>
          </a:xfrm>
          <a:prstGeom prst="rect">
            <a:avLst/>
          </a:prstGeom>
        </p:spPr>
      </p:pic>
      <p:graphicFrame>
        <p:nvGraphicFramePr>
          <p:cNvPr id="25" name="Table 25">
            <a:extLst>
              <a:ext uri="{FF2B5EF4-FFF2-40B4-BE49-F238E27FC236}">
                <a16:creationId xmlns:a16="http://schemas.microsoft.com/office/drawing/2014/main" id="{8E17BEF0-4F87-483E-B161-19FB9B41923B}"/>
              </a:ext>
            </a:extLst>
          </p:cNvPr>
          <p:cNvGraphicFramePr>
            <a:graphicFrameLocks noGrp="1"/>
          </p:cNvGraphicFramePr>
          <p:nvPr>
            <p:extLst>
              <p:ext uri="{D42A27DB-BD31-4B8C-83A1-F6EECF244321}">
                <p14:modId xmlns:p14="http://schemas.microsoft.com/office/powerpoint/2010/main" val="3887059072"/>
              </p:ext>
            </p:extLst>
          </p:nvPr>
        </p:nvGraphicFramePr>
        <p:xfrm>
          <a:off x="457200" y="1536301"/>
          <a:ext cx="11277600" cy="370840"/>
        </p:xfrm>
        <a:graphic>
          <a:graphicData uri="http://schemas.openxmlformats.org/drawingml/2006/table">
            <a:tbl>
              <a:tblPr bandRow="1">
                <a:tableStyleId>{125E5076-3810-47DD-B79F-674D7AD40C01}</a:tableStyleId>
              </a:tblPr>
              <a:tblGrid>
                <a:gridCol w="3759200">
                  <a:extLst>
                    <a:ext uri="{9D8B030D-6E8A-4147-A177-3AD203B41FA5}">
                      <a16:colId xmlns:a16="http://schemas.microsoft.com/office/drawing/2014/main" val="3011768981"/>
                    </a:ext>
                  </a:extLst>
                </a:gridCol>
                <a:gridCol w="3759200">
                  <a:extLst>
                    <a:ext uri="{9D8B030D-6E8A-4147-A177-3AD203B41FA5}">
                      <a16:colId xmlns:a16="http://schemas.microsoft.com/office/drawing/2014/main" val="573041399"/>
                    </a:ext>
                  </a:extLst>
                </a:gridCol>
                <a:gridCol w="3759200">
                  <a:extLst>
                    <a:ext uri="{9D8B030D-6E8A-4147-A177-3AD203B41FA5}">
                      <a16:colId xmlns:a16="http://schemas.microsoft.com/office/drawing/2014/main" val="1831763272"/>
                    </a:ext>
                  </a:extLst>
                </a:gridCol>
              </a:tblGrid>
              <a:tr h="370840">
                <a:tc>
                  <a:txBody>
                    <a:bodyPr/>
                    <a:lstStyle/>
                    <a:p>
                      <a:pPr marL="0" algn="l" defTabSz="932742" rtl="0" eaLnBrk="1" latinLnBrk="0" hangingPunct="1"/>
                      <a:r>
                        <a:rPr lang="en-US" sz="1600" kern="1200"/>
                        <a:t>Join the Microsoft Search Community</a:t>
                      </a:r>
                      <a:endParaRPr lang="en-US" sz="1600" kern="1200">
                        <a:solidFill>
                          <a:schemeClr val="tx1"/>
                        </a:solidFill>
                        <a:latin typeface="+mn-lt"/>
                        <a:ea typeface="+mn-ea"/>
                        <a:cs typeface="+mn-cs"/>
                      </a:endParaRPr>
                    </a:p>
                  </a:txBody>
                  <a:tcPr>
                    <a:solidFill>
                      <a:srgbClr val="0071B9">
                        <a:alpha val="74902"/>
                      </a:srgbClr>
                    </a:solidFill>
                  </a:tcPr>
                </a:tc>
                <a:tc>
                  <a:txBody>
                    <a:bodyPr/>
                    <a:lstStyle/>
                    <a:p>
                      <a:pPr marL="0" algn="l" defTabSz="932742" rtl="0" eaLnBrk="1" latinLnBrk="0" hangingPunct="1"/>
                      <a:r>
                        <a:rPr lang="en-US" sz="1600" kern="1200"/>
                        <a:t>Give feedback on UserVoice</a:t>
                      </a:r>
                      <a:endParaRPr lang="en-US" sz="1600" kern="1200">
                        <a:solidFill>
                          <a:schemeClr val="tx1"/>
                        </a:solidFill>
                        <a:latin typeface="+mn-lt"/>
                        <a:ea typeface="+mn-ea"/>
                        <a:cs typeface="+mn-cs"/>
                      </a:endParaRPr>
                    </a:p>
                  </a:txBody>
                  <a:tcPr>
                    <a:solidFill>
                      <a:srgbClr val="0071B9">
                        <a:alpha val="74902"/>
                      </a:srgbClr>
                    </a:solidFill>
                  </a:tcPr>
                </a:tc>
                <a:tc>
                  <a:txBody>
                    <a:bodyPr/>
                    <a:lstStyle/>
                    <a:p>
                      <a:pPr marL="0" algn="l" defTabSz="932742" rtl="0" eaLnBrk="1" latinLnBrk="0" hangingPunct="1"/>
                      <a:r>
                        <a:rPr lang="en-US" sz="1600" kern="1200"/>
                        <a:t>Follow us on Twitter @MicrosoftSearch</a:t>
                      </a:r>
                      <a:endParaRPr lang="en-US" sz="1600" kern="1200">
                        <a:solidFill>
                          <a:schemeClr val="tx1"/>
                        </a:solidFill>
                        <a:latin typeface="+mn-lt"/>
                        <a:ea typeface="+mn-ea"/>
                        <a:cs typeface="+mn-cs"/>
                      </a:endParaRPr>
                    </a:p>
                  </a:txBody>
                  <a:tcPr>
                    <a:solidFill>
                      <a:srgbClr val="0071B9">
                        <a:alpha val="74902"/>
                      </a:srgbClr>
                    </a:solidFill>
                  </a:tcPr>
                </a:tc>
                <a:extLst>
                  <a:ext uri="{0D108BD9-81ED-4DB2-BD59-A6C34878D82A}">
                    <a16:rowId xmlns:a16="http://schemas.microsoft.com/office/drawing/2014/main" val="1377360353"/>
                  </a:ext>
                </a:extLst>
              </a:tr>
            </a:tbl>
          </a:graphicData>
        </a:graphic>
      </p:graphicFrame>
    </p:spTree>
    <p:extLst>
      <p:ext uri="{BB962C8B-B14F-4D97-AF65-F5344CB8AC3E}">
        <p14:creationId xmlns:p14="http://schemas.microsoft.com/office/powerpoint/2010/main" val="33269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82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Rectangle 477">
            <a:extLst>
              <a:ext uri="{FF2B5EF4-FFF2-40B4-BE49-F238E27FC236}">
                <a16:creationId xmlns:a16="http://schemas.microsoft.com/office/drawing/2014/main" id="{D52AB043-82A9-423A-B09A-37F6B99DFC97}"/>
              </a:ext>
            </a:extLst>
          </p:cNvPr>
          <p:cNvSpPr/>
          <p:nvPr/>
        </p:nvSpPr>
        <p:spPr bwMode="auto">
          <a:xfrm>
            <a:off x="1377003" y="2236366"/>
            <a:ext cx="4726256" cy="23852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114300" marR="0" lvl="0" indent="-114300" algn="l"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1A1A1A"/>
                    </a:gs>
                    <a:gs pos="100000">
                      <a:srgbClr val="1A1A1A"/>
                    </a:gs>
                  </a:gsLst>
                  <a:lin ang="5400000" scaled="1"/>
                </a:gradFill>
                <a:effectLst/>
                <a:uLnTx/>
                <a:uFillTx/>
                <a:ea typeface="+mn-ea"/>
                <a:cs typeface="Segoe UI Semilight" panose="020B0402040204020203" pitchFamily="34" charset="0"/>
              </a:rPr>
              <a:t>“The most profound technologies are those that disappear. </a:t>
            </a:r>
            <a:br>
              <a:rPr kumimoji="0" lang="en-US" sz="2400" b="0" i="0" u="none" strike="noStrike" kern="0" cap="none" spc="0" normalizeH="0" baseline="0" noProof="0">
                <a:ln>
                  <a:noFill/>
                </a:ln>
                <a:gradFill>
                  <a:gsLst>
                    <a:gs pos="0">
                      <a:srgbClr val="1A1A1A"/>
                    </a:gs>
                    <a:gs pos="100000">
                      <a:srgbClr val="1A1A1A"/>
                    </a:gs>
                  </a:gsLst>
                  <a:lin ang="5400000" scaled="1"/>
                </a:gradFill>
                <a:effectLst/>
                <a:uLnTx/>
                <a:uFillTx/>
                <a:ea typeface="+mn-ea"/>
                <a:cs typeface="Segoe UI Semilight" panose="020B0402040204020203" pitchFamily="34" charset="0"/>
              </a:rPr>
            </a:br>
            <a:r>
              <a:rPr kumimoji="0" lang="en-US" sz="2400" b="0" i="0" u="none" strike="noStrike" kern="0" cap="none" spc="0" normalizeH="0" baseline="0" noProof="0">
                <a:ln>
                  <a:noFill/>
                </a:ln>
                <a:gradFill>
                  <a:gsLst>
                    <a:gs pos="0">
                      <a:srgbClr val="1A1A1A"/>
                    </a:gs>
                    <a:gs pos="100000">
                      <a:srgbClr val="1A1A1A"/>
                    </a:gs>
                  </a:gsLst>
                  <a:lin ang="5400000" scaled="1"/>
                </a:gradFill>
                <a:effectLst/>
                <a:uLnTx/>
                <a:uFillTx/>
                <a:ea typeface="+mn-ea"/>
                <a:cs typeface="Segoe UI Semilight" panose="020B0402040204020203" pitchFamily="34" charset="0"/>
              </a:rPr>
              <a:t>They weave themselves into the fabric of everyday life until they are indistinguishable from it.”</a:t>
            </a:r>
          </a:p>
          <a:p>
            <a:pPr marL="114300" marR="0" lvl="0" indent="0" algn="l" defTabSz="914102" rtl="0" eaLnBrk="1" fontAlgn="base" latinLnBrk="0" hangingPunct="1">
              <a:lnSpc>
                <a:spcPct val="100000"/>
              </a:lnSpc>
              <a:spcBef>
                <a:spcPts val="1800"/>
              </a:spcBef>
              <a:spcAft>
                <a:spcPct val="0"/>
              </a:spcAft>
              <a:buClrTx/>
              <a:buSzTx/>
              <a:buFontTx/>
              <a:buNone/>
              <a:tabLst/>
              <a:defRPr/>
            </a:pPr>
            <a:r>
              <a:rPr kumimoji="0" lang="en-US" sz="2000" b="0" i="0" u="none" strike="noStrike" kern="0" cap="none" spc="0" normalizeH="0" baseline="0" noProof="0">
                <a:ln>
                  <a:noFill/>
                </a:ln>
                <a:gradFill>
                  <a:gsLst>
                    <a:gs pos="63296">
                      <a:srgbClr val="44546A"/>
                    </a:gs>
                    <a:gs pos="44000">
                      <a:srgbClr val="44546A"/>
                    </a:gs>
                  </a:gsLst>
                  <a:lin ang="5400000" scaled="1"/>
                </a:gradFill>
                <a:effectLst/>
                <a:uLnTx/>
                <a:uFillTx/>
                <a:ea typeface="+mn-ea"/>
                <a:cs typeface="Segoe UI Semilight" panose="020B0402040204020203" pitchFamily="34" charset="0"/>
              </a:rPr>
              <a:t>Mark Weiser</a:t>
            </a:r>
          </a:p>
        </p:txBody>
      </p:sp>
      <p:pic>
        <p:nvPicPr>
          <p:cNvPr id="3" name="Picture 2" descr="A graphic of a globe">
            <a:extLst>
              <a:ext uri="{FF2B5EF4-FFF2-40B4-BE49-F238E27FC236}">
                <a16:creationId xmlns:a16="http://schemas.microsoft.com/office/drawing/2014/main" id="{752C06A2-1320-46B1-9B30-3F8314F8849B}"/>
              </a:ext>
            </a:extLst>
          </p:cNvPr>
          <p:cNvPicPr>
            <a:picLocks noChangeAspect="1"/>
          </p:cNvPicPr>
          <p:nvPr/>
        </p:nvPicPr>
        <p:blipFill>
          <a:blip r:embed="rId3"/>
          <a:stretch>
            <a:fillRect/>
          </a:stretch>
        </p:blipFill>
        <p:spPr>
          <a:xfrm>
            <a:off x="6901093" y="1529931"/>
            <a:ext cx="3792041" cy="3798137"/>
          </a:xfrm>
          <a:prstGeom prst="rect">
            <a:avLst/>
          </a:prstGeom>
        </p:spPr>
      </p:pic>
    </p:spTree>
    <p:extLst>
      <p:ext uri="{BB962C8B-B14F-4D97-AF65-F5344CB8AC3E}">
        <p14:creationId xmlns:p14="http://schemas.microsoft.com/office/powerpoint/2010/main" val="38503601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AF0E27-6FE0-43EF-8DE9-789514E46D56}"/>
              </a:ext>
            </a:extLst>
          </p:cNvPr>
          <p:cNvSpPr txBox="1"/>
          <p:nvPr/>
        </p:nvSpPr>
        <p:spPr>
          <a:xfrm>
            <a:off x="1571051" y="2015597"/>
            <a:ext cx="9842053" cy="664797"/>
          </a:xfrm>
          <a:prstGeom prst="rect">
            <a:avLst/>
          </a:prstGeom>
          <a:noFill/>
        </p:spPr>
        <p:txBody>
          <a:bodyPr wrap="none" lIns="182880" tIns="146304" rIns="182880" bIns="146304" rtlCol="0">
            <a:spAutoFit/>
          </a:bodyPr>
          <a:lstStyle/>
          <a:p>
            <a:pPr defTabSz="914314"/>
            <a:r>
              <a:rPr lang="en-US" sz="2400">
                <a:solidFill>
                  <a:schemeClr val="tx1">
                    <a:lumMod val="50000"/>
                    <a:lumOff val="50000"/>
                  </a:schemeClr>
                </a:solidFill>
              </a:rPr>
              <a:t>Can you send me the link to the PowerPoint you presented yesterday?</a:t>
            </a:r>
          </a:p>
        </p:txBody>
      </p:sp>
      <p:sp>
        <p:nvSpPr>
          <p:cNvPr id="4" name="Rectangle 3">
            <a:extLst>
              <a:ext uri="{FF2B5EF4-FFF2-40B4-BE49-F238E27FC236}">
                <a16:creationId xmlns:a16="http://schemas.microsoft.com/office/drawing/2014/main" id="{C861874D-1FD5-4FC1-B2A8-049229BD8B41}"/>
              </a:ext>
            </a:extLst>
          </p:cNvPr>
          <p:cNvSpPr/>
          <p:nvPr/>
        </p:nvSpPr>
        <p:spPr>
          <a:xfrm>
            <a:off x="942438" y="1520383"/>
            <a:ext cx="12648177" cy="461665"/>
          </a:xfrm>
          <a:prstGeom prst="rect">
            <a:avLst/>
          </a:prstGeom>
        </p:spPr>
        <p:txBody>
          <a:bodyPr wrap="square">
            <a:spAutoFit/>
          </a:bodyPr>
          <a:lstStyle/>
          <a:p>
            <a:pPr defTabSz="914314"/>
            <a:r>
              <a:rPr lang="en-US" sz="2400">
                <a:solidFill>
                  <a:schemeClr val="tx1">
                    <a:lumMod val="50000"/>
                    <a:lumOff val="50000"/>
                  </a:schemeClr>
                </a:solidFill>
              </a:rPr>
              <a:t>I need to find the most current industry research data for this client proposal.</a:t>
            </a:r>
          </a:p>
        </p:txBody>
      </p:sp>
      <p:sp>
        <p:nvSpPr>
          <p:cNvPr id="5" name="Rectangle 4">
            <a:extLst>
              <a:ext uri="{FF2B5EF4-FFF2-40B4-BE49-F238E27FC236}">
                <a16:creationId xmlns:a16="http://schemas.microsoft.com/office/drawing/2014/main" id="{AD06EC66-85CD-4B40-A6E9-2414D1B6EEE3}"/>
              </a:ext>
            </a:extLst>
          </p:cNvPr>
          <p:cNvSpPr/>
          <p:nvPr/>
        </p:nvSpPr>
        <p:spPr>
          <a:xfrm>
            <a:off x="205042" y="2765300"/>
            <a:ext cx="7061485" cy="461665"/>
          </a:xfrm>
          <a:prstGeom prst="rect">
            <a:avLst/>
          </a:prstGeom>
        </p:spPr>
        <p:txBody>
          <a:bodyPr wrap="none">
            <a:spAutoFit/>
          </a:bodyPr>
          <a:lstStyle/>
          <a:p>
            <a:pPr defTabSz="914314"/>
            <a:r>
              <a:rPr lang="en-US" sz="2400">
                <a:solidFill>
                  <a:schemeClr val="tx1">
                    <a:lumMod val="50000"/>
                    <a:lumOff val="50000"/>
                  </a:schemeClr>
                </a:solidFill>
              </a:rPr>
              <a:t>Where did I put that spreadsheet for the sales call?</a:t>
            </a:r>
          </a:p>
        </p:txBody>
      </p:sp>
      <p:sp>
        <p:nvSpPr>
          <p:cNvPr id="6" name="Rectangle 5">
            <a:extLst>
              <a:ext uri="{FF2B5EF4-FFF2-40B4-BE49-F238E27FC236}">
                <a16:creationId xmlns:a16="http://schemas.microsoft.com/office/drawing/2014/main" id="{AAC66975-57DC-41A0-9E59-FE55EC1F537A}"/>
              </a:ext>
            </a:extLst>
          </p:cNvPr>
          <p:cNvSpPr/>
          <p:nvPr/>
        </p:nvSpPr>
        <p:spPr>
          <a:xfrm>
            <a:off x="687758" y="3385207"/>
            <a:ext cx="11323267" cy="830997"/>
          </a:xfrm>
          <a:prstGeom prst="rect">
            <a:avLst/>
          </a:prstGeom>
        </p:spPr>
        <p:txBody>
          <a:bodyPr wrap="square">
            <a:spAutoFit/>
          </a:bodyPr>
          <a:lstStyle/>
          <a:p>
            <a:pPr defTabSz="914314"/>
            <a:r>
              <a:rPr lang="en-US" sz="2400">
                <a:solidFill>
                  <a:schemeClr val="tx1">
                    <a:lumMod val="50000"/>
                    <a:lumOff val="50000"/>
                  </a:schemeClr>
                </a:solidFill>
              </a:rPr>
              <a:t>Hang on, I think it’s on my hard drive…or was it OneDrive? Maybe it’s on  SharePoint instead?”</a:t>
            </a:r>
          </a:p>
        </p:txBody>
      </p:sp>
      <p:sp>
        <p:nvSpPr>
          <p:cNvPr id="7" name="Rectangle 6">
            <a:extLst>
              <a:ext uri="{FF2B5EF4-FFF2-40B4-BE49-F238E27FC236}">
                <a16:creationId xmlns:a16="http://schemas.microsoft.com/office/drawing/2014/main" id="{CE4EBCA9-30A4-4B7D-B1F2-D8B7B507023D}"/>
              </a:ext>
            </a:extLst>
          </p:cNvPr>
          <p:cNvSpPr/>
          <p:nvPr/>
        </p:nvSpPr>
        <p:spPr>
          <a:xfrm>
            <a:off x="1679913" y="4252067"/>
            <a:ext cx="6075125" cy="461665"/>
          </a:xfrm>
          <a:prstGeom prst="rect">
            <a:avLst/>
          </a:prstGeom>
        </p:spPr>
        <p:txBody>
          <a:bodyPr wrap="none">
            <a:spAutoFit/>
          </a:bodyPr>
          <a:lstStyle/>
          <a:p>
            <a:pPr defTabSz="914314"/>
            <a:r>
              <a:rPr lang="en-US" sz="2400">
                <a:solidFill>
                  <a:schemeClr val="tx1">
                    <a:lumMod val="50000"/>
                    <a:lumOff val="50000"/>
                  </a:schemeClr>
                </a:solidFill>
              </a:rPr>
              <a:t>I can’t find our health insurance claim form.</a:t>
            </a:r>
          </a:p>
        </p:txBody>
      </p:sp>
      <p:sp>
        <p:nvSpPr>
          <p:cNvPr id="8" name="Rectangle 7">
            <a:extLst>
              <a:ext uri="{FF2B5EF4-FFF2-40B4-BE49-F238E27FC236}">
                <a16:creationId xmlns:a16="http://schemas.microsoft.com/office/drawing/2014/main" id="{5FABDC0C-32CC-4120-BAA9-818AB4B5E053}"/>
              </a:ext>
            </a:extLst>
          </p:cNvPr>
          <p:cNvSpPr/>
          <p:nvPr/>
        </p:nvSpPr>
        <p:spPr>
          <a:xfrm>
            <a:off x="2942105" y="4800280"/>
            <a:ext cx="6917150" cy="461665"/>
          </a:xfrm>
          <a:prstGeom prst="rect">
            <a:avLst/>
          </a:prstGeom>
        </p:spPr>
        <p:txBody>
          <a:bodyPr wrap="none">
            <a:spAutoFit/>
          </a:bodyPr>
          <a:lstStyle/>
          <a:p>
            <a:pPr defTabSz="914314"/>
            <a:r>
              <a:rPr lang="en-US" sz="2400">
                <a:solidFill>
                  <a:schemeClr val="tx1">
                    <a:lumMod val="50000"/>
                    <a:lumOff val="50000"/>
                  </a:schemeClr>
                </a:solidFill>
              </a:rPr>
              <a:t>Where did I put that document I was working on?</a:t>
            </a:r>
          </a:p>
        </p:txBody>
      </p:sp>
      <p:sp>
        <p:nvSpPr>
          <p:cNvPr id="9" name="Rectangle 8">
            <a:extLst>
              <a:ext uri="{FF2B5EF4-FFF2-40B4-BE49-F238E27FC236}">
                <a16:creationId xmlns:a16="http://schemas.microsoft.com/office/drawing/2014/main" id="{E28F7CBF-662F-4A96-A920-49E008C496D0}"/>
              </a:ext>
            </a:extLst>
          </p:cNvPr>
          <p:cNvSpPr/>
          <p:nvPr/>
        </p:nvSpPr>
        <p:spPr>
          <a:xfrm>
            <a:off x="908345" y="5341066"/>
            <a:ext cx="7061485" cy="461665"/>
          </a:xfrm>
          <a:prstGeom prst="rect">
            <a:avLst/>
          </a:prstGeom>
        </p:spPr>
        <p:txBody>
          <a:bodyPr wrap="none">
            <a:spAutoFit/>
          </a:bodyPr>
          <a:lstStyle/>
          <a:p>
            <a:pPr defTabSz="914314"/>
            <a:r>
              <a:rPr lang="en-US" sz="2400">
                <a:solidFill>
                  <a:schemeClr val="tx1">
                    <a:lumMod val="50000"/>
                    <a:lumOff val="50000"/>
                  </a:schemeClr>
                </a:solidFill>
              </a:rPr>
              <a:t>Where did I put that spreadsheet for the sales call?</a:t>
            </a:r>
          </a:p>
        </p:txBody>
      </p:sp>
      <p:sp>
        <p:nvSpPr>
          <p:cNvPr id="10" name="Rectangle 9">
            <a:extLst>
              <a:ext uri="{FF2B5EF4-FFF2-40B4-BE49-F238E27FC236}">
                <a16:creationId xmlns:a16="http://schemas.microsoft.com/office/drawing/2014/main" id="{3F8C9CB4-3F41-4ABF-A16B-21A295C85802}"/>
              </a:ext>
            </a:extLst>
          </p:cNvPr>
          <p:cNvSpPr/>
          <p:nvPr/>
        </p:nvSpPr>
        <p:spPr>
          <a:xfrm>
            <a:off x="2602262" y="5881852"/>
            <a:ext cx="7779630" cy="461665"/>
          </a:xfrm>
          <a:prstGeom prst="rect">
            <a:avLst/>
          </a:prstGeom>
        </p:spPr>
        <p:txBody>
          <a:bodyPr wrap="none">
            <a:spAutoFit/>
          </a:bodyPr>
          <a:lstStyle/>
          <a:p>
            <a:pPr defTabSz="914314"/>
            <a:r>
              <a:rPr lang="en-US" sz="2400">
                <a:solidFill>
                  <a:schemeClr val="tx1">
                    <a:lumMod val="50000"/>
                    <a:lumOff val="50000"/>
                  </a:schemeClr>
                </a:solidFill>
              </a:rPr>
              <a:t>I need directions to Building 34 for tomorrow’s meeting.</a:t>
            </a:r>
          </a:p>
        </p:txBody>
      </p:sp>
      <p:sp>
        <p:nvSpPr>
          <p:cNvPr id="11" name="TextBox 10">
            <a:extLst>
              <a:ext uri="{FF2B5EF4-FFF2-40B4-BE49-F238E27FC236}">
                <a16:creationId xmlns:a16="http://schemas.microsoft.com/office/drawing/2014/main" id="{29AEA51D-4B3B-437E-9D1D-2BE8CE7B701D}"/>
              </a:ext>
            </a:extLst>
          </p:cNvPr>
          <p:cNvSpPr txBox="1"/>
          <p:nvPr/>
        </p:nvSpPr>
        <p:spPr>
          <a:xfrm>
            <a:off x="72960" y="809360"/>
            <a:ext cx="1103507" cy="2677656"/>
          </a:xfrm>
          <a:prstGeom prst="rect">
            <a:avLst/>
          </a:prstGeom>
          <a:noFill/>
        </p:spPr>
        <p:txBody>
          <a:bodyPr wrap="none" lIns="182880" tIns="146304" rIns="182880" bIns="146304" rtlCol="0">
            <a:spAutoFit/>
          </a:bodyPr>
          <a:lstStyle/>
          <a:p>
            <a:pPr>
              <a:lnSpc>
                <a:spcPct val="90000"/>
              </a:lnSpc>
              <a:spcAft>
                <a:spcPts val="600"/>
              </a:spcAft>
            </a:pPr>
            <a:r>
              <a:rPr lang="en-US" sz="17200">
                <a:solidFill>
                  <a:schemeClr val="bg2"/>
                </a:solidFill>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8E82B238-A2AE-47C5-AEE1-F5D80F4171AD}"/>
              </a:ext>
            </a:extLst>
          </p:cNvPr>
          <p:cNvSpPr txBox="1"/>
          <p:nvPr/>
        </p:nvSpPr>
        <p:spPr>
          <a:xfrm rot="10800000">
            <a:off x="10064337" y="4134711"/>
            <a:ext cx="1103507" cy="2677656"/>
          </a:xfrm>
          <a:prstGeom prst="rect">
            <a:avLst/>
          </a:prstGeom>
          <a:noFill/>
        </p:spPr>
        <p:txBody>
          <a:bodyPr wrap="none" lIns="182880" tIns="146304" rIns="182880" bIns="146304" rtlCol="0">
            <a:spAutoFit/>
          </a:bodyPr>
          <a:lstStyle/>
          <a:p>
            <a:pPr>
              <a:lnSpc>
                <a:spcPct val="90000"/>
              </a:lnSpc>
              <a:spcAft>
                <a:spcPts val="600"/>
              </a:spcAft>
            </a:pPr>
            <a:r>
              <a:rPr lang="en-US" sz="17200">
                <a:solidFill>
                  <a:schemeClr val="bg2"/>
                </a:solidFill>
                <a:latin typeface="Arial" panose="020B0604020202020204" pitchFamily="34" charset="0"/>
                <a:cs typeface="Arial" panose="020B0604020202020204" pitchFamily="34" charset="0"/>
              </a:rPr>
              <a:t>“</a:t>
            </a:r>
          </a:p>
        </p:txBody>
      </p:sp>
      <p:sp>
        <p:nvSpPr>
          <p:cNvPr id="13" name="Title 12">
            <a:extLst>
              <a:ext uri="{FF2B5EF4-FFF2-40B4-BE49-F238E27FC236}">
                <a16:creationId xmlns:a16="http://schemas.microsoft.com/office/drawing/2014/main" id="{4C15F01B-B955-4DE4-9E81-5CA56A37B6DD}"/>
              </a:ext>
            </a:extLst>
          </p:cNvPr>
          <p:cNvSpPr>
            <a:spLocks noGrp="1"/>
          </p:cNvSpPr>
          <p:nvPr>
            <p:ph type="title"/>
          </p:nvPr>
        </p:nvSpPr>
        <p:spPr/>
        <p:txBody>
          <a:bodyPr/>
          <a:lstStyle/>
          <a:p>
            <a:r>
              <a:rPr lang="en-US"/>
              <a:t>We all struggle finding information…</a:t>
            </a:r>
          </a:p>
        </p:txBody>
      </p:sp>
    </p:spTree>
    <p:extLst>
      <p:ext uri="{BB962C8B-B14F-4D97-AF65-F5344CB8AC3E}">
        <p14:creationId xmlns:p14="http://schemas.microsoft.com/office/powerpoint/2010/main" val="20011621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DD7CDEC-A027-4F3A-AA74-F09105E41B9B}"/>
              </a:ext>
            </a:extLst>
          </p:cNvPr>
          <p:cNvSpPr>
            <a:spLocks noGrp="1"/>
          </p:cNvSpPr>
          <p:nvPr>
            <p:ph type="title"/>
          </p:nvPr>
        </p:nvSpPr>
        <p:spPr/>
        <p:txBody>
          <a:bodyPr/>
          <a:lstStyle/>
          <a:p>
            <a:r>
              <a:rPr lang="en-US"/>
              <a:t>Why?</a:t>
            </a:r>
          </a:p>
        </p:txBody>
      </p:sp>
      <p:sp>
        <p:nvSpPr>
          <p:cNvPr id="3" name="Rectangle 2">
            <a:extLst>
              <a:ext uri="{FF2B5EF4-FFF2-40B4-BE49-F238E27FC236}">
                <a16:creationId xmlns:a16="http://schemas.microsoft.com/office/drawing/2014/main" id="{4C0C130F-13F8-4220-BA7F-BA703854BFDD}"/>
              </a:ext>
            </a:extLst>
          </p:cNvPr>
          <p:cNvSpPr/>
          <p:nvPr/>
        </p:nvSpPr>
        <p:spPr>
          <a:xfrm>
            <a:off x="3811218" y="1333764"/>
            <a:ext cx="5784660" cy="461665"/>
          </a:xfrm>
          <a:prstGeom prst="rect">
            <a:avLst/>
          </a:prstGeom>
        </p:spPr>
        <p:txBody>
          <a:bodyPr wrap="none">
            <a:spAutoFit/>
          </a:bodyPr>
          <a:lstStyle/>
          <a:p>
            <a:pPr defTabSz="913841"/>
            <a:r>
              <a:rPr lang="en-US" sz="2400">
                <a:solidFill>
                  <a:srgbClr val="282828"/>
                </a:solidFill>
                <a:latin typeface="Segoe UI" panose="020B0502040204020203" pitchFamily="34" charset="0"/>
                <a:cs typeface="Segoe UI" panose="020B0502040204020203" pitchFamily="34" charset="0"/>
              </a:rPr>
              <a:t>Inundated by </a:t>
            </a:r>
            <a:r>
              <a:rPr lang="en-US" sz="2400">
                <a:solidFill>
                  <a:srgbClr val="0078D4"/>
                </a:solidFill>
                <a:latin typeface="Segoe UI" panose="020B0502040204020203" pitchFamily="34" charset="0"/>
                <a:cs typeface="Segoe UI" panose="020B0502040204020203" pitchFamily="34" charset="0"/>
              </a:rPr>
              <a:t>too much data and content</a:t>
            </a:r>
          </a:p>
        </p:txBody>
      </p:sp>
      <p:sp>
        <p:nvSpPr>
          <p:cNvPr id="4" name="Rectangle 3">
            <a:extLst>
              <a:ext uri="{FF2B5EF4-FFF2-40B4-BE49-F238E27FC236}">
                <a16:creationId xmlns:a16="http://schemas.microsoft.com/office/drawing/2014/main" id="{B84C8D95-F89C-4CAE-85F5-BBBF53F411A0}"/>
              </a:ext>
            </a:extLst>
          </p:cNvPr>
          <p:cNvSpPr/>
          <p:nvPr/>
        </p:nvSpPr>
        <p:spPr>
          <a:xfrm>
            <a:off x="3794402" y="2018677"/>
            <a:ext cx="4398833" cy="461665"/>
          </a:xfrm>
          <a:prstGeom prst="rect">
            <a:avLst/>
          </a:prstGeom>
        </p:spPr>
        <p:txBody>
          <a:bodyPr wrap="none">
            <a:spAutoFit/>
          </a:bodyPr>
          <a:lstStyle/>
          <a:p>
            <a:pPr defTabSz="913841"/>
            <a:r>
              <a:rPr lang="en-US" sz="2400">
                <a:solidFill>
                  <a:srgbClr val="282828"/>
                </a:solidFill>
                <a:latin typeface="Segoe UI" panose="020B0502040204020203" pitchFamily="34" charset="0"/>
                <a:cs typeface="Segoe UI" panose="020B0502040204020203" pitchFamily="34" charset="0"/>
              </a:rPr>
              <a:t>Searching at work is </a:t>
            </a:r>
            <a:r>
              <a:rPr lang="en-US" sz="2400">
                <a:solidFill>
                  <a:srgbClr val="0078D4"/>
                </a:solidFill>
                <a:latin typeface="Segoe UI" panose="020B0502040204020203" pitchFamily="34" charset="0"/>
                <a:cs typeface="Segoe UI" panose="020B0502040204020203" pitchFamily="34" charset="0"/>
              </a:rPr>
              <a:t>frustrating</a:t>
            </a:r>
          </a:p>
        </p:txBody>
      </p:sp>
      <p:sp>
        <p:nvSpPr>
          <p:cNvPr id="5" name="Rectangle 4">
            <a:extLst>
              <a:ext uri="{FF2B5EF4-FFF2-40B4-BE49-F238E27FC236}">
                <a16:creationId xmlns:a16="http://schemas.microsoft.com/office/drawing/2014/main" id="{CA4F309A-36A4-4604-9BB5-5EB60012943C}"/>
              </a:ext>
            </a:extLst>
          </p:cNvPr>
          <p:cNvSpPr/>
          <p:nvPr/>
        </p:nvSpPr>
        <p:spPr>
          <a:xfrm>
            <a:off x="3794402" y="2638667"/>
            <a:ext cx="7763299" cy="461665"/>
          </a:xfrm>
          <a:prstGeom prst="rect">
            <a:avLst/>
          </a:prstGeom>
        </p:spPr>
        <p:txBody>
          <a:bodyPr wrap="square">
            <a:spAutoFit/>
          </a:bodyPr>
          <a:lstStyle/>
          <a:p>
            <a:pPr defTabSz="913841"/>
            <a:r>
              <a:rPr lang="en-US" sz="2400">
                <a:solidFill>
                  <a:srgbClr val="282828"/>
                </a:solidFill>
                <a:latin typeface="Segoe UI" panose="020B0502040204020203" pitchFamily="34" charset="0"/>
                <a:cs typeface="Segoe UI" panose="020B0502040204020203" pitchFamily="34" charset="0"/>
              </a:rPr>
              <a:t>Our </a:t>
            </a:r>
            <a:r>
              <a:rPr lang="en-US" sz="2400">
                <a:solidFill>
                  <a:srgbClr val="0078D4"/>
                </a:solidFill>
                <a:latin typeface="Segoe UI" panose="020B0502040204020203" pitchFamily="34" charset="0"/>
                <a:cs typeface="Segoe UI" panose="020B0502040204020203" pitchFamily="34" charset="0"/>
              </a:rPr>
              <a:t>expectations have changed</a:t>
            </a:r>
          </a:p>
        </p:txBody>
      </p:sp>
      <p:pic>
        <p:nvPicPr>
          <p:cNvPr id="53" name="Picture 52">
            <a:extLst>
              <a:ext uri="{FF2B5EF4-FFF2-40B4-BE49-F238E27FC236}">
                <a16:creationId xmlns:a16="http://schemas.microsoft.com/office/drawing/2014/main" id="{EC083535-F191-4901-AD14-8D9326485B52}"/>
              </a:ext>
            </a:extLst>
          </p:cNvPr>
          <p:cNvPicPr>
            <a:picLocks noChangeAspect="1"/>
          </p:cNvPicPr>
          <p:nvPr/>
        </p:nvPicPr>
        <p:blipFill>
          <a:blip r:embed="rId3"/>
          <a:stretch>
            <a:fillRect/>
          </a:stretch>
        </p:blipFill>
        <p:spPr>
          <a:xfrm>
            <a:off x="1371600" y="1371600"/>
            <a:ext cx="1600200" cy="1600200"/>
          </a:xfrm>
          <a:prstGeom prst="rect">
            <a:avLst/>
          </a:prstGeom>
        </p:spPr>
      </p:pic>
    </p:spTree>
    <p:extLst>
      <p:ext uri="{BB962C8B-B14F-4D97-AF65-F5344CB8AC3E}">
        <p14:creationId xmlns:p14="http://schemas.microsoft.com/office/powerpoint/2010/main" val="86948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89E98EF-FC17-4427-A6B4-4E94D3228032}"/>
              </a:ext>
            </a:extLst>
          </p:cNvPr>
          <p:cNvGrpSpPr/>
          <p:nvPr/>
        </p:nvGrpSpPr>
        <p:grpSpPr>
          <a:xfrm>
            <a:off x="3657600" y="1003212"/>
            <a:ext cx="6003974" cy="1569660"/>
            <a:chOff x="3668650" y="1399083"/>
            <a:chExt cx="6003974" cy="1569660"/>
          </a:xfrm>
        </p:grpSpPr>
        <p:sp>
          <p:nvSpPr>
            <p:cNvPr id="4" name="Rectangle 3">
              <a:extLst>
                <a:ext uri="{FF2B5EF4-FFF2-40B4-BE49-F238E27FC236}">
                  <a16:creationId xmlns:a16="http://schemas.microsoft.com/office/drawing/2014/main" id="{B84C8D95-F89C-4CAE-85F5-BBBF53F411A0}"/>
                </a:ext>
              </a:extLst>
            </p:cNvPr>
            <p:cNvSpPr/>
            <p:nvPr/>
          </p:nvSpPr>
          <p:spPr>
            <a:xfrm>
              <a:off x="3668650" y="1399083"/>
              <a:ext cx="1537600" cy="1569660"/>
            </a:xfrm>
            <a:prstGeom prst="rect">
              <a:avLst/>
            </a:prstGeom>
          </p:spPr>
          <p:txBody>
            <a:bodyPr wrap="none">
              <a:spAutoFit/>
            </a:bodyPr>
            <a:lstStyle/>
            <a:p>
              <a:pPr algn="ctr" defTabSz="914314"/>
              <a:r>
                <a:rPr lang="en-US" sz="9600">
                  <a:solidFill>
                    <a:srgbClr val="0078D4"/>
                  </a:solidFill>
                  <a:latin typeface="Segoe UI Semilight" panose="020B0402040204020203" pitchFamily="34" charset="0"/>
                  <a:ea typeface="Segoe UI Black" panose="020B0A02040204020203" pitchFamily="34" charset="0"/>
                  <a:cs typeface="Segoe UI Semilight" panose="020B0402040204020203" pitchFamily="34" charset="0"/>
                </a:rPr>
                <a:t>44</a:t>
              </a:r>
              <a:endParaRPr lang="en-US" sz="9600">
                <a:gradFill>
                  <a:gsLst>
                    <a:gs pos="2917">
                      <a:srgbClr val="282828"/>
                    </a:gs>
                    <a:gs pos="30000">
                      <a:srgbClr val="282828"/>
                    </a:gs>
                  </a:gsLst>
                  <a:lin ang="5400000" scaled="0"/>
                </a:gra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AA71DC2D-6D54-4880-A419-8BD6F3DC7F25}"/>
                </a:ext>
              </a:extLst>
            </p:cNvPr>
            <p:cNvSpPr/>
            <p:nvPr/>
          </p:nvSpPr>
          <p:spPr>
            <a:xfrm>
              <a:off x="5891524" y="2244934"/>
              <a:ext cx="3781100" cy="461665"/>
            </a:xfrm>
            <a:prstGeom prst="rect">
              <a:avLst/>
            </a:prstGeom>
          </p:spPr>
          <p:txBody>
            <a:bodyPr wrap="none">
              <a:spAutoFit/>
            </a:bodyPr>
            <a:lstStyle/>
            <a:p>
              <a:pPr defTabSz="914314"/>
              <a:r>
                <a:rPr lang="en-US" sz="2400">
                  <a:gradFill>
                    <a:gsLst>
                      <a:gs pos="2917">
                        <a:srgbClr val="282828"/>
                      </a:gs>
                      <a:gs pos="30000">
                        <a:srgbClr val="282828"/>
                      </a:gs>
                    </a:gsLst>
                    <a:lin ang="5400000" scaled="0"/>
                  </a:gradFill>
                </a:rPr>
                <a:t>zettabytes of data by 2020</a:t>
              </a:r>
            </a:p>
          </p:txBody>
        </p:sp>
      </p:grpSp>
      <p:grpSp>
        <p:nvGrpSpPr>
          <p:cNvPr id="12" name="Group 11">
            <a:extLst>
              <a:ext uri="{FF2B5EF4-FFF2-40B4-BE49-F238E27FC236}">
                <a16:creationId xmlns:a16="http://schemas.microsoft.com/office/drawing/2014/main" id="{857C58A1-241F-478B-9F6B-5FD0E1A4C685}"/>
              </a:ext>
            </a:extLst>
          </p:cNvPr>
          <p:cNvGrpSpPr/>
          <p:nvPr/>
        </p:nvGrpSpPr>
        <p:grpSpPr>
          <a:xfrm>
            <a:off x="3657600" y="2347748"/>
            <a:ext cx="5470879" cy="1446550"/>
            <a:chOff x="3773742" y="2743619"/>
            <a:chExt cx="5470879" cy="1446550"/>
          </a:xfrm>
        </p:grpSpPr>
        <p:sp>
          <p:nvSpPr>
            <p:cNvPr id="53" name="Rectangle 52">
              <a:extLst>
                <a:ext uri="{FF2B5EF4-FFF2-40B4-BE49-F238E27FC236}">
                  <a16:creationId xmlns:a16="http://schemas.microsoft.com/office/drawing/2014/main" id="{7EE99711-D84C-4FF1-BA86-FAA0D99F2D08}"/>
                </a:ext>
              </a:extLst>
            </p:cNvPr>
            <p:cNvSpPr/>
            <p:nvPr/>
          </p:nvSpPr>
          <p:spPr>
            <a:xfrm>
              <a:off x="3773742" y="2743619"/>
              <a:ext cx="2252541" cy="1446550"/>
            </a:xfrm>
            <a:prstGeom prst="rect">
              <a:avLst/>
            </a:prstGeom>
          </p:spPr>
          <p:txBody>
            <a:bodyPr wrap="none">
              <a:spAutoFit/>
            </a:bodyPr>
            <a:lstStyle/>
            <a:p>
              <a:pPr algn="ctr" defTabSz="914314"/>
              <a:r>
                <a:rPr lang="en-US" sz="8800">
                  <a:solidFill>
                    <a:srgbClr val="0078D4"/>
                  </a:solidFill>
                  <a:latin typeface="Segoe UI Semilight" panose="020B0402040204020203" pitchFamily="34" charset="0"/>
                  <a:ea typeface="Segoe UI Black" panose="020B0A02040204020203" pitchFamily="34" charset="0"/>
                  <a:cs typeface="Segoe UI Semilight" panose="020B0402040204020203" pitchFamily="34" charset="0"/>
                </a:rPr>
                <a:t>76%</a:t>
              </a:r>
              <a:endParaRPr lang="en-US" sz="8800">
                <a:gradFill>
                  <a:gsLst>
                    <a:gs pos="2917">
                      <a:srgbClr val="282828"/>
                    </a:gs>
                    <a:gs pos="30000">
                      <a:srgbClr val="282828"/>
                    </a:gs>
                  </a:gsLst>
                  <a:lin ang="5400000" scaled="0"/>
                </a:gradFill>
                <a:latin typeface="Segoe UI Semilight" panose="020B0402040204020203" pitchFamily="34" charset="0"/>
                <a:cs typeface="Segoe UI Semilight" panose="020B0402040204020203" pitchFamily="34" charset="0"/>
              </a:endParaRPr>
            </a:p>
          </p:txBody>
        </p:sp>
        <p:sp>
          <p:nvSpPr>
            <p:cNvPr id="55" name="Rectangle 54">
              <a:extLst>
                <a:ext uri="{FF2B5EF4-FFF2-40B4-BE49-F238E27FC236}">
                  <a16:creationId xmlns:a16="http://schemas.microsoft.com/office/drawing/2014/main" id="{8661BD26-284E-4430-B52C-5F9A648D06DB}"/>
                </a:ext>
              </a:extLst>
            </p:cNvPr>
            <p:cNvSpPr/>
            <p:nvPr/>
          </p:nvSpPr>
          <p:spPr>
            <a:xfrm>
              <a:off x="5996616" y="3477670"/>
              <a:ext cx="3248005" cy="461665"/>
            </a:xfrm>
            <a:prstGeom prst="rect">
              <a:avLst/>
            </a:prstGeom>
          </p:spPr>
          <p:txBody>
            <a:bodyPr wrap="none">
              <a:spAutoFit/>
            </a:bodyPr>
            <a:lstStyle/>
            <a:p>
              <a:pPr algn="ctr" defTabSz="914314"/>
              <a:r>
                <a:rPr lang="en-US" sz="2400">
                  <a:gradFill>
                    <a:gsLst>
                      <a:gs pos="2917">
                        <a:srgbClr val="282828"/>
                      </a:gs>
                      <a:gs pos="30000">
                        <a:srgbClr val="282828"/>
                      </a:gs>
                    </a:gsLst>
                    <a:lin ang="5400000" scaled="0"/>
                  </a:gradFill>
                </a:rPr>
                <a:t>of data is unstructured</a:t>
              </a:r>
            </a:p>
          </p:txBody>
        </p:sp>
      </p:grpSp>
      <p:sp>
        <p:nvSpPr>
          <p:cNvPr id="8" name="Rectangle 7">
            <a:extLst>
              <a:ext uri="{FF2B5EF4-FFF2-40B4-BE49-F238E27FC236}">
                <a16:creationId xmlns:a16="http://schemas.microsoft.com/office/drawing/2014/main" id="{566377A6-D22D-47BC-B505-6DA5E4148038}"/>
              </a:ext>
            </a:extLst>
          </p:cNvPr>
          <p:cNvSpPr/>
          <p:nvPr/>
        </p:nvSpPr>
        <p:spPr>
          <a:xfrm>
            <a:off x="3733800" y="3985912"/>
            <a:ext cx="6687319" cy="461665"/>
          </a:xfrm>
          <a:prstGeom prst="rect">
            <a:avLst/>
          </a:prstGeom>
        </p:spPr>
        <p:txBody>
          <a:bodyPr wrap="square">
            <a:spAutoFit/>
          </a:bodyPr>
          <a:lstStyle/>
          <a:p>
            <a:pPr defTabSz="914314"/>
            <a:r>
              <a:rPr lang="en-US" sz="2400" kern="0">
                <a:solidFill>
                  <a:srgbClr val="0078D4"/>
                </a:solidFill>
              </a:rPr>
              <a:t>Stored in multiple locations:</a:t>
            </a:r>
          </a:p>
        </p:txBody>
      </p:sp>
      <p:grpSp>
        <p:nvGrpSpPr>
          <p:cNvPr id="13" name="Group 12">
            <a:extLst>
              <a:ext uri="{FF2B5EF4-FFF2-40B4-BE49-F238E27FC236}">
                <a16:creationId xmlns:a16="http://schemas.microsoft.com/office/drawing/2014/main" id="{3ED4B545-499A-4D29-B1B1-99E0F991B175}"/>
              </a:ext>
            </a:extLst>
          </p:cNvPr>
          <p:cNvGrpSpPr/>
          <p:nvPr/>
        </p:nvGrpSpPr>
        <p:grpSpPr>
          <a:xfrm>
            <a:off x="3733800" y="4648657"/>
            <a:ext cx="7391400" cy="1015663"/>
            <a:chOff x="3717182" y="4759810"/>
            <a:chExt cx="7391400" cy="1015663"/>
          </a:xfrm>
        </p:grpSpPr>
        <p:sp>
          <p:nvSpPr>
            <p:cNvPr id="9" name="Rectangle 8">
              <a:extLst>
                <a:ext uri="{FF2B5EF4-FFF2-40B4-BE49-F238E27FC236}">
                  <a16:creationId xmlns:a16="http://schemas.microsoft.com/office/drawing/2014/main" id="{06F89EC5-FCCB-4B10-B4FE-D20EA9CBE3B1}"/>
                </a:ext>
              </a:extLst>
            </p:cNvPr>
            <p:cNvSpPr/>
            <p:nvPr/>
          </p:nvSpPr>
          <p:spPr>
            <a:xfrm>
              <a:off x="3717182" y="4759810"/>
              <a:ext cx="3561481" cy="1015663"/>
            </a:xfrm>
            <a:prstGeom prst="rect">
              <a:avLst/>
            </a:prstGeom>
          </p:spPr>
          <p:txBody>
            <a:bodyPr wrap="square">
              <a:spAutoFit/>
            </a:bodyPr>
            <a:lstStyle/>
            <a:p>
              <a:pPr marL="342900" indent="-342900" defTabSz="914314">
                <a:buFont typeface="Wingdings" panose="05000000000000000000" pitchFamily="2" charset="2"/>
                <a:buChar char="§"/>
              </a:pPr>
              <a:r>
                <a:rPr lang="en-US" sz="2000" kern="0">
                  <a:solidFill>
                    <a:srgbClr val="282828"/>
                  </a:solidFill>
                </a:rPr>
                <a:t>Company intranets</a:t>
              </a:r>
            </a:p>
            <a:p>
              <a:pPr marL="342900" indent="-342900" defTabSz="914314">
                <a:buFont typeface="Wingdings" panose="05000000000000000000" pitchFamily="2" charset="2"/>
                <a:buChar char="§"/>
              </a:pPr>
              <a:r>
                <a:rPr lang="en-US" sz="2000" kern="0">
                  <a:solidFill>
                    <a:srgbClr val="282828"/>
                  </a:solidFill>
                </a:rPr>
                <a:t>Cloud services</a:t>
              </a:r>
            </a:p>
            <a:p>
              <a:pPr marL="342900" indent="-342900" defTabSz="914314">
                <a:buFont typeface="Wingdings" panose="05000000000000000000" pitchFamily="2" charset="2"/>
                <a:buChar char="§"/>
              </a:pPr>
              <a:r>
                <a:rPr lang="en-US" sz="2000" kern="0">
                  <a:solidFill>
                    <a:srgbClr val="282828"/>
                  </a:solidFill>
                </a:rPr>
                <a:t>SharePoint</a:t>
              </a:r>
            </a:p>
          </p:txBody>
        </p:sp>
        <p:sp>
          <p:nvSpPr>
            <p:cNvPr id="10" name="Rectangle 9">
              <a:extLst>
                <a:ext uri="{FF2B5EF4-FFF2-40B4-BE49-F238E27FC236}">
                  <a16:creationId xmlns:a16="http://schemas.microsoft.com/office/drawing/2014/main" id="{A3A5A55B-69ED-49F4-BB47-53F64D8C8988}"/>
                </a:ext>
              </a:extLst>
            </p:cNvPr>
            <p:cNvSpPr/>
            <p:nvPr/>
          </p:nvSpPr>
          <p:spPr>
            <a:xfrm>
              <a:off x="7247194" y="4759810"/>
              <a:ext cx="3861388" cy="1015663"/>
            </a:xfrm>
            <a:prstGeom prst="rect">
              <a:avLst/>
            </a:prstGeom>
          </p:spPr>
          <p:txBody>
            <a:bodyPr wrap="square">
              <a:spAutoFit/>
            </a:bodyPr>
            <a:lstStyle/>
            <a:p>
              <a:pPr marL="342900" indent="-342900" defTabSz="914314">
                <a:buFont typeface="Wingdings" panose="05000000000000000000" pitchFamily="2" charset="2"/>
                <a:buChar char="§"/>
              </a:pPr>
              <a:r>
                <a:rPr lang="en-US" sz="2000" kern="0">
                  <a:solidFill>
                    <a:srgbClr val="282828"/>
                  </a:solidFill>
                </a:rPr>
                <a:t>OneDrive</a:t>
              </a:r>
            </a:p>
            <a:p>
              <a:pPr marL="342900" indent="-342900" defTabSz="914314">
                <a:buFont typeface="Wingdings" panose="05000000000000000000" pitchFamily="2" charset="2"/>
                <a:buChar char="§"/>
              </a:pPr>
              <a:r>
                <a:rPr lang="en-US" sz="2000" kern="0">
                  <a:solidFill>
                    <a:srgbClr val="282828"/>
                  </a:solidFill>
                </a:rPr>
                <a:t>Line of business applications</a:t>
              </a:r>
            </a:p>
            <a:p>
              <a:pPr marL="342900" indent="-342900" defTabSz="914314">
                <a:buFont typeface="Wingdings" panose="05000000000000000000" pitchFamily="2" charset="2"/>
                <a:buChar char="§"/>
              </a:pPr>
              <a:r>
                <a:rPr lang="en-US" sz="2000" kern="0">
                  <a:solidFill>
                    <a:srgbClr val="282828"/>
                  </a:solidFill>
                </a:rPr>
                <a:t>On-premises servers</a:t>
              </a:r>
            </a:p>
          </p:txBody>
        </p:sp>
      </p:grpSp>
      <p:sp>
        <p:nvSpPr>
          <p:cNvPr id="3" name="Title 2">
            <a:extLst>
              <a:ext uri="{FF2B5EF4-FFF2-40B4-BE49-F238E27FC236}">
                <a16:creationId xmlns:a16="http://schemas.microsoft.com/office/drawing/2014/main" id="{51D9F540-2C95-45EA-8562-660818AA2DDB}"/>
              </a:ext>
            </a:extLst>
          </p:cNvPr>
          <p:cNvSpPr>
            <a:spLocks noGrp="1"/>
          </p:cNvSpPr>
          <p:nvPr>
            <p:ph type="title"/>
          </p:nvPr>
        </p:nvSpPr>
        <p:spPr>
          <a:xfrm>
            <a:off x="457200" y="457200"/>
            <a:ext cx="11277602" cy="443198"/>
          </a:xfrm>
        </p:spPr>
        <p:txBody>
          <a:bodyPr/>
          <a:lstStyle/>
          <a:p>
            <a:r>
              <a:rPr lang="en-US"/>
              <a:t>How much is too much?</a:t>
            </a:r>
          </a:p>
        </p:txBody>
      </p:sp>
      <p:pic>
        <p:nvPicPr>
          <p:cNvPr id="19" name="Picture 18">
            <a:extLst>
              <a:ext uri="{FF2B5EF4-FFF2-40B4-BE49-F238E27FC236}">
                <a16:creationId xmlns:a16="http://schemas.microsoft.com/office/drawing/2014/main" id="{BEA487C0-399C-4A20-9128-AEF726AEBDD7}"/>
              </a:ext>
            </a:extLst>
          </p:cNvPr>
          <p:cNvPicPr>
            <a:picLocks noChangeAspect="1"/>
          </p:cNvPicPr>
          <p:nvPr/>
        </p:nvPicPr>
        <p:blipFill>
          <a:blip r:embed="rId3"/>
          <a:stretch>
            <a:fillRect/>
          </a:stretch>
        </p:blipFill>
        <p:spPr>
          <a:xfrm>
            <a:off x="1371600" y="1371600"/>
            <a:ext cx="1600200" cy="1600200"/>
          </a:xfrm>
          <a:prstGeom prst="rect">
            <a:avLst/>
          </a:prstGeom>
        </p:spPr>
      </p:pic>
      <p:sp>
        <p:nvSpPr>
          <p:cNvPr id="14" name="Rectangle 13">
            <a:extLst>
              <a:ext uri="{FF2B5EF4-FFF2-40B4-BE49-F238E27FC236}">
                <a16:creationId xmlns:a16="http://schemas.microsoft.com/office/drawing/2014/main" id="{466C0B24-8B96-49C6-BD53-DDBFF5760416}"/>
              </a:ext>
            </a:extLst>
          </p:cNvPr>
          <p:cNvSpPr/>
          <p:nvPr/>
        </p:nvSpPr>
        <p:spPr>
          <a:xfrm>
            <a:off x="42152" y="6314660"/>
            <a:ext cx="9483436" cy="230832"/>
          </a:xfrm>
          <a:prstGeom prst="rect">
            <a:avLst/>
          </a:prstGeom>
        </p:spPr>
        <p:txBody>
          <a:bodyPr wrap="square">
            <a:spAutoFit/>
          </a:bodyPr>
          <a:lstStyle/>
          <a:p>
            <a:r>
              <a:rPr lang="en-US" sz="900" baseline="30000"/>
              <a:t>1</a:t>
            </a:r>
            <a:r>
              <a:rPr lang="en-US" sz="900"/>
              <a:t> </a:t>
            </a:r>
            <a:r>
              <a:rPr lang="en-US" sz="900" u="sng">
                <a:hlinkClick r:id="rId4"/>
              </a:rPr>
              <a:t>IDC</a:t>
            </a:r>
            <a:r>
              <a:rPr lang="en-US" sz="900"/>
              <a:t> The Digital Universe of Opportunities: Rich Data and the Increasing Value of the Internet of Things</a:t>
            </a:r>
          </a:p>
        </p:txBody>
      </p:sp>
      <p:sp>
        <p:nvSpPr>
          <p:cNvPr id="15" name="Rectangle 14">
            <a:extLst>
              <a:ext uri="{FF2B5EF4-FFF2-40B4-BE49-F238E27FC236}">
                <a16:creationId xmlns:a16="http://schemas.microsoft.com/office/drawing/2014/main" id="{A65C6259-53F9-4A2E-828B-AD02E865368A}"/>
              </a:ext>
            </a:extLst>
          </p:cNvPr>
          <p:cNvSpPr/>
          <p:nvPr/>
        </p:nvSpPr>
        <p:spPr>
          <a:xfrm>
            <a:off x="42152" y="6545492"/>
            <a:ext cx="9483436" cy="230832"/>
          </a:xfrm>
          <a:prstGeom prst="rect">
            <a:avLst/>
          </a:prstGeom>
        </p:spPr>
        <p:txBody>
          <a:bodyPr wrap="square">
            <a:spAutoFit/>
          </a:bodyPr>
          <a:lstStyle/>
          <a:p>
            <a:r>
              <a:rPr lang="en-US" sz="900" baseline="30000"/>
              <a:t>2 </a:t>
            </a:r>
            <a:r>
              <a:rPr lang="en-US" sz="900" u="sng">
                <a:hlinkClick r:id="rId5">
                  <a:extLst>
                    <a:ext uri="{A12FA001-AC4F-418D-AE19-62706E023703}">
                      <ahyp:hlinkClr xmlns:ahyp="http://schemas.microsoft.com/office/drawing/2018/hyperlinkcolor" val="tx"/>
                    </a:ext>
                  </a:extLst>
                </a:hlinkClick>
              </a:rPr>
              <a:t>Deloitte</a:t>
            </a:r>
            <a:r>
              <a:rPr lang="en-US" sz="900" u="sng"/>
              <a:t> </a:t>
            </a:r>
            <a:r>
              <a:rPr lang="en-US" sz="900" err="1"/>
              <a:t>Oveview</a:t>
            </a:r>
            <a:r>
              <a:rPr lang="en-US" sz="900"/>
              <a:t> of emerging technologies</a:t>
            </a:r>
          </a:p>
        </p:txBody>
      </p:sp>
    </p:spTree>
    <p:extLst>
      <p:ext uri="{BB962C8B-B14F-4D97-AF65-F5344CB8AC3E}">
        <p14:creationId xmlns:p14="http://schemas.microsoft.com/office/powerpoint/2010/main" val="3024431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1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500"/>
                            </p:stCondLst>
                            <p:childTnLst>
                              <p:par>
                                <p:cTn id="17" presetID="10" presetClass="entr" presetSubtype="0" fill="hold" nodeType="after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71DC2D-6D54-4880-A419-8BD6F3DC7F25}"/>
              </a:ext>
            </a:extLst>
          </p:cNvPr>
          <p:cNvSpPr/>
          <p:nvPr/>
        </p:nvSpPr>
        <p:spPr>
          <a:xfrm>
            <a:off x="3595266" y="1516138"/>
            <a:ext cx="7538619" cy="867930"/>
          </a:xfrm>
          <a:prstGeom prst="rect">
            <a:avLst/>
          </a:prstGeom>
        </p:spPr>
        <p:txBody>
          <a:bodyPr wrap="square">
            <a:spAutoFit/>
          </a:bodyPr>
          <a:lstStyle/>
          <a:p>
            <a:pPr marL="0" lvl="1" defTabSz="896182">
              <a:lnSpc>
                <a:spcPct val="90000"/>
              </a:lnSpc>
              <a:spcBef>
                <a:spcPts val="922"/>
              </a:spcBef>
              <a:buSzPct val="90000"/>
            </a:pPr>
            <a:r>
              <a:rPr lang="en-US" sz="2800">
                <a:solidFill>
                  <a:srgbClr val="282828"/>
                </a:solidFill>
              </a:rPr>
              <a:t>We are faced with multiple, distinct search experiences:</a:t>
            </a:r>
          </a:p>
        </p:txBody>
      </p:sp>
      <p:sp>
        <p:nvSpPr>
          <p:cNvPr id="25" name="Rectangle 24">
            <a:extLst>
              <a:ext uri="{FF2B5EF4-FFF2-40B4-BE49-F238E27FC236}">
                <a16:creationId xmlns:a16="http://schemas.microsoft.com/office/drawing/2014/main" id="{6D44BE2F-C346-43B8-9B0D-177345BCE20E}"/>
              </a:ext>
            </a:extLst>
          </p:cNvPr>
          <p:cNvSpPr/>
          <p:nvPr/>
        </p:nvSpPr>
        <p:spPr>
          <a:xfrm>
            <a:off x="3595266" y="2787083"/>
            <a:ext cx="8232223" cy="1772793"/>
          </a:xfrm>
          <a:prstGeom prst="rect">
            <a:avLst/>
          </a:prstGeom>
        </p:spPr>
        <p:txBody>
          <a:bodyPr wrap="square">
            <a:spAutoFit/>
          </a:bodyPr>
          <a:lstStyle/>
          <a:p>
            <a:pPr marL="342900" lvl="1" indent="-342900" defTabSz="896182">
              <a:lnSpc>
                <a:spcPct val="90000"/>
              </a:lnSpc>
              <a:spcAft>
                <a:spcPts val="1200"/>
              </a:spcAft>
              <a:buSzPct val="90000"/>
              <a:buFont typeface="Wingdings" panose="05000000000000000000" pitchFamily="2" charset="2"/>
              <a:buChar char="§"/>
            </a:pPr>
            <a:r>
              <a:rPr lang="en-US" sz="2000">
                <a:solidFill>
                  <a:schemeClr val="accent1"/>
                </a:solidFill>
              </a:rPr>
              <a:t>Context </a:t>
            </a:r>
            <a:r>
              <a:rPr lang="en-US" sz="2000">
                <a:solidFill>
                  <a:srgbClr val="282828"/>
                </a:solidFill>
              </a:rPr>
              <a:t>and </a:t>
            </a:r>
            <a:r>
              <a:rPr lang="en-US" sz="2000">
                <a:solidFill>
                  <a:srgbClr val="0078D4"/>
                </a:solidFill>
              </a:rPr>
              <a:t>application-switching</a:t>
            </a:r>
            <a:r>
              <a:rPr lang="en-US" sz="2000">
                <a:solidFill>
                  <a:srgbClr val="282828"/>
                </a:solidFill>
              </a:rPr>
              <a:t> to find information</a:t>
            </a:r>
          </a:p>
          <a:p>
            <a:pPr marL="342900" lvl="1" indent="-342900" defTabSz="896182">
              <a:lnSpc>
                <a:spcPct val="90000"/>
              </a:lnSpc>
              <a:spcAft>
                <a:spcPts val="1200"/>
              </a:spcAft>
              <a:buSzPct val="90000"/>
              <a:buFont typeface="Wingdings" panose="05000000000000000000" pitchFamily="2" charset="2"/>
              <a:buChar char="§"/>
            </a:pPr>
            <a:r>
              <a:rPr lang="en-US" sz="2000">
                <a:solidFill>
                  <a:srgbClr val="282828"/>
                </a:solidFill>
              </a:rPr>
              <a:t>Each entry point has a </a:t>
            </a:r>
            <a:r>
              <a:rPr lang="en-US" sz="2000">
                <a:solidFill>
                  <a:srgbClr val="0078D4"/>
                </a:solidFill>
              </a:rPr>
              <a:t>different search UX</a:t>
            </a:r>
          </a:p>
          <a:p>
            <a:pPr marL="342900" lvl="1" indent="-342900" defTabSz="896182">
              <a:lnSpc>
                <a:spcPct val="90000"/>
              </a:lnSpc>
              <a:spcAft>
                <a:spcPts val="1200"/>
              </a:spcAft>
              <a:buSzPct val="90000"/>
              <a:buFont typeface="Wingdings" panose="05000000000000000000" pitchFamily="2" charset="2"/>
              <a:buChar char="§"/>
            </a:pPr>
            <a:r>
              <a:rPr lang="en-US" sz="2000">
                <a:solidFill>
                  <a:srgbClr val="282828"/>
                </a:solidFill>
              </a:rPr>
              <a:t>Results are </a:t>
            </a:r>
            <a:r>
              <a:rPr lang="en-US" sz="2000">
                <a:solidFill>
                  <a:srgbClr val="0078D7"/>
                </a:solidFill>
              </a:rPr>
              <a:t>partial</a:t>
            </a:r>
            <a:r>
              <a:rPr lang="en-US" sz="2000"/>
              <a:t>,</a:t>
            </a:r>
            <a:r>
              <a:rPr lang="en-US" sz="2000" b="1">
                <a:solidFill>
                  <a:srgbClr val="0078D7"/>
                </a:solidFill>
              </a:rPr>
              <a:t> </a:t>
            </a:r>
            <a:r>
              <a:rPr lang="en-US" sz="2000">
                <a:solidFill>
                  <a:srgbClr val="282828"/>
                </a:solidFill>
              </a:rPr>
              <a:t>and </a:t>
            </a:r>
            <a:r>
              <a:rPr lang="en-US" sz="2000">
                <a:solidFill>
                  <a:srgbClr val="0078D7"/>
                </a:solidFill>
                <a:cs typeface="Segoe UI Semibold" panose="020B0702040204020203" pitchFamily="34" charset="0"/>
              </a:rPr>
              <a:t>inconsistent</a:t>
            </a:r>
            <a:r>
              <a:rPr lang="en-US" sz="2000" b="1">
                <a:solidFill>
                  <a:srgbClr val="0078D7"/>
                </a:solidFill>
              </a:rPr>
              <a:t> </a:t>
            </a:r>
            <a:r>
              <a:rPr lang="en-US" sz="2000"/>
              <a:t>across applications</a:t>
            </a:r>
          </a:p>
          <a:p>
            <a:pPr marL="280121" lvl="1" indent="-280121" defTabSz="896182">
              <a:lnSpc>
                <a:spcPct val="90000"/>
              </a:lnSpc>
              <a:spcAft>
                <a:spcPts val="1200"/>
              </a:spcAft>
              <a:buSzPct val="90000"/>
              <a:buFont typeface="Arial" panose="020B0604020202020204" pitchFamily="34" charset="0"/>
              <a:buChar char="•"/>
            </a:pPr>
            <a:endParaRPr lang="en-US" sz="2400">
              <a:solidFill>
                <a:srgbClr val="0078D4"/>
              </a:solidFill>
            </a:endParaRPr>
          </a:p>
        </p:txBody>
      </p:sp>
      <p:sp>
        <p:nvSpPr>
          <p:cNvPr id="3" name="Rectangle 2">
            <a:extLst>
              <a:ext uri="{FF2B5EF4-FFF2-40B4-BE49-F238E27FC236}">
                <a16:creationId xmlns:a16="http://schemas.microsoft.com/office/drawing/2014/main" id="{83D184DD-0523-49A1-9CD8-7B2EF3757132}"/>
              </a:ext>
            </a:extLst>
          </p:cNvPr>
          <p:cNvSpPr/>
          <p:nvPr/>
        </p:nvSpPr>
        <p:spPr>
          <a:xfrm>
            <a:off x="3595266" y="4419600"/>
            <a:ext cx="6920334" cy="757130"/>
          </a:xfrm>
          <a:prstGeom prst="rect">
            <a:avLst/>
          </a:prstGeom>
        </p:spPr>
        <p:txBody>
          <a:bodyPr wrap="square">
            <a:spAutoFit/>
          </a:bodyPr>
          <a:lstStyle/>
          <a:p>
            <a:pPr marL="0" lvl="1" defTabSz="896182">
              <a:lnSpc>
                <a:spcPct val="90000"/>
              </a:lnSpc>
              <a:spcBef>
                <a:spcPts val="922"/>
              </a:spcBef>
              <a:buSzPct val="90000"/>
            </a:pPr>
            <a:r>
              <a:rPr lang="en-US" sz="2400">
                <a:solidFill>
                  <a:srgbClr val="282828"/>
                </a:solidFill>
              </a:rPr>
              <a:t>and there are just </a:t>
            </a:r>
            <a:r>
              <a:rPr lang="en-US" sz="2400">
                <a:solidFill>
                  <a:schemeClr val="accent1"/>
                </a:solidFill>
                <a:cs typeface="Segoe UI Semibold" panose="020B0702040204020203" pitchFamily="34" charset="0"/>
              </a:rPr>
              <a:t>too many results </a:t>
            </a:r>
            <a:r>
              <a:rPr lang="en-US" sz="2400">
                <a:solidFill>
                  <a:srgbClr val="282828"/>
                </a:solidFill>
              </a:rPr>
              <a:t>to dig through to find the right one.</a:t>
            </a:r>
          </a:p>
        </p:txBody>
      </p:sp>
      <p:sp>
        <p:nvSpPr>
          <p:cNvPr id="4" name="Title 3">
            <a:extLst>
              <a:ext uri="{FF2B5EF4-FFF2-40B4-BE49-F238E27FC236}">
                <a16:creationId xmlns:a16="http://schemas.microsoft.com/office/drawing/2014/main" id="{8DE115BE-1A5B-4FBB-A9F6-76AFF5CC531F}"/>
              </a:ext>
            </a:extLst>
          </p:cNvPr>
          <p:cNvSpPr>
            <a:spLocks noGrp="1"/>
          </p:cNvSpPr>
          <p:nvPr>
            <p:ph type="title"/>
          </p:nvPr>
        </p:nvSpPr>
        <p:spPr>
          <a:xfrm>
            <a:off x="457200" y="457200"/>
            <a:ext cx="11277602" cy="443198"/>
          </a:xfrm>
        </p:spPr>
        <p:txBody>
          <a:bodyPr/>
          <a:lstStyle/>
          <a:p>
            <a:r>
              <a:rPr lang="en-US"/>
              <a:t>Why is searching at work frustrating?</a:t>
            </a:r>
          </a:p>
        </p:txBody>
      </p:sp>
      <p:pic>
        <p:nvPicPr>
          <p:cNvPr id="51" name="Picture 50">
            <a:extLst>
              <a:ext uri="{FF2B5EF4-FFF2-40B4-BE49-F238E27FC236}">
                <a16:creationId xmlns:a16="http://schemas.microsoft.com/office/drawing/2014/main" id="{8F3874D2-D9AC-4709-8CAD-3F8E79499DA7}"/>
              </a:ext>
            </a:extLst>
          </p:cNvPr>
          <p:cNvPicPr>
            <a:picLocks noChangeAspect="1"/>
          </p:cNvPicPr>
          <p:nvPr/>
        </p:nvPicPr>
        <p:blipFill>
          <a:blip r:embed="rId3"/>
          <a:stretch>
            <a:fillRect/>
          </a:stretch>
        </p:blipFill>
        <p:spPr>
          <a:xfrm>
            <a:off x="1371600" y="1371600"/>
            <a:ext cx="1600200" cy="1600200"/>
          </a:xfrm>
          <a:prstGeom prst="rect">
            <a:avLst/>
          </a:prstGeom>
        </p:spPr>
      </p:pic>
    </p:spTree>
    <p:extLst>
      <p:ext uri="{BB962C8B-B14F-4D97-AF65-F5344CB8AC3E}">
        <p14:creationId xmlns:p14="http://schemas.microsoft.com/office/powerpoint/2010/main" val="1141990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2000"/>
                            </p:stCondLst>
                            <p:childTnLst>
                              <p:par>
                                <p:cTn id="9" presetID="10" presetClass="entr" presetSubtype="0" fill="hold" grpId="0"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childTnLst>
                                </p:cTn>
                              </p:par>
                            </p:childTnLst>
                          </p:cTn>
                        </p:par>
                        <p:par>
                          <p:cTn id="12" fill="hold">
                            <p:stCondLst>
                              <p:cond delay="3500"/>
                            </p:stCondLst>
                            <p:childTnLst>
                              <p:par>
                                <p:cTn id="13" presetID="10" presetClass="entr" presetSubtype="0" fill="hold" grpId="0"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D44BE2F-C346-43B8-9B0D-177345BCE20E}"/>
              </a:ext>
            </a:extLst>
          </p:cNvPr>
          <p:cNvSpPr/>
          <p:nvPr/>
        </p:nvSpPr>
        <p:spPr>
          <a:xfrm>
            <a:off x="3657600" y="1645710"/>
            <a:ext cx="7092736" cy="2616101"/>
          </a:xfrm>
          <a:prstGeom prst="rect">
            <a:avLst/>
          </a:prstGeom>
        </p:spPr>
        <p:txBody>
          <a:bodyPr wrap="square">
            <a:spAutoFit/>
          </a:bodyPr>
          <a:lstStyle/>
          <a:p>
            <a:pPr defTabSz="914314">
              <a:spcAft>
                <a:spcPts val="1200"/>
              </a:spcAft>
            </a:pPr>
            <a:r>
              <a:rPr lang="en-US" sz="2400">
                <a:solidFill>
                  <a:srgbClr val="282828"/>
                </a:solidFill>
              </a:rPr>
              <a:t>We want searching at work to be </a:t>
            </a:r>
            <a:br>
              <a:rPr lang="en-US" sz="2400">
                <a:solidFill>
                  <a:srgbClr val="282828"/>
                </a:solidFill>
              </a:rPr>
            </a:br>
            <a:r>
              <a:rPr lang="en-US" sz="2400">
                <a:solidFill>
                  <a:srgbClr val="0078D4"/>
                </a:solidFill>
              </a:rPr>
              <a:t>as easy as searching the web</a:t>
            </a:r>
            <a:r>
              <a:rPr lang="en-US" sz="2400"/>
              <a:t>.</a:t>
            </a:r>
          </a:p>
          <a:p>
            <a:pPr defTabSz="914314">
              <a:spcAft>
                <a:spcPts val="1200"/>
              </a:spcAft>
            </a:pPr>
            <a:r>
              <a:rPr lang="en-US" sz="2400"/>
              <a:t>We want results that are </a:t>
            </a:r>
            <a:r>
              <a:rPr lang="en-US" sz="2400">
                <a:solidFill>
                  <a:srgbClr val="0078D4"/>
                </a:solidFill>
              </a:rPr>
              <a:t>relevant </a:t>
            </a:r>
            <a:br>
              <a:rPr lang="en-US" sz="2400"/>
            </a:br>
            <a:r>
              <a:rPr lang="en-US" sz="2400"/>
              <a:t>and </a:t>
            </a:r>
            <a:r>
              <a:rPr lang="en-US" sz="2400">
                <a:solidFill>
                  <a:srgbClr val="0078D4"/>
                </a:solidFill>
              </a:rPr>
              <a:t>personalized</a:t>
            </a:r>
            <a:r>
              <a:rPr lang="en-US" sz="2400"/>
              <a:t>.</a:t>
            </a:r>
          </a:p>
          <a:p>
            <a:pPr defTabSz="914314">
              <a:spcAft>
                <a:spcPts val="1200"/>
              </a:spcAft>
            </a:pPr>
            <a:r>
              <a:rPr lang="en-US" sz="2400"/>
              <a:t>We want </a:t>
            </a:r>
            <a:r>
              <a:rPr lang="en-US" sz="2400">
                <a:solidFill>
                  <a:srgbClr val="0078D7"/>
                </a:solidFill>
              </a:rPr>
              <a:t>answers</a:t>
            </a:r>
            <a:r>
              <a:rPr lang="en-US" sz="2400"/>
              <a:t> </a:t>
            </a:r>
            <a:r>
              <a:rPr lang="en-US" sz="2400">
                <a:solidFill>
                  <a:srgbClr val="282828"/>
                </a:solidFill>
              </a:rPr>
              <a:t>to our questions, not just more links.</a:t>
            </a:r>
          </a:p>
        </p:txBody>
      </p:sp>
      <p:sp>
        <p:nvSpPr>
          <p:cNvPr id="3" name="Title 2">
            <a:extLst>
              <a:ext uri="{FF2B5EF4-FFF2-40B4-BE49-F238E27FC236}">
                <a16:creationId xmlns:a16="http://schemas.microsoft.com/office/drawing/2014/main" id="{1AE4F3F2-C295-42D9-ACB7-464D941F7829}"/>
              </a:ext>
            </a:extLst>
          </p:cNvPr>
          <p:cNvSpPr>
            <a:spLocks noGrp="1"/>
          </p:cNvSpPr>
          <p:nvPr>
            <p:ph type="title"/>
          </p:nvPr>
        </p:nvSpPr>
        <p:spPr/>
        <p:txBody>
          <a:bodyPr/>
          <a:lstStyle/>
          <a:p>
            <a:r>
              <a:rPr lang="en-US"/>
              <a:t>Our expectations have changed…</a:t>
            </a:r>
          </a:p>
        </p:txBody>
      </p:sp>
      <p:pic>
        <p:nvPicPr>
          <p:cNvPr id="27" name="Picture 26">
            <a:extLst>
              <a:ext uri="{FF2B5EF4-FFF2-40B4-BE49-F238E27FC236}">
                <a16:creationId xmlns:a16="http://schemas.microsoft.com/office/drawing/2014/main" id="{F7CCAEE3-BAA3-4B1E-97B5-39C00C42871F}"/>
              </a:ext>
            </a:extLst>
          </p:cNvPr>
          <p:cNvPicPr>
            <a:picLocks noChangeAspect="1"/>
          </p:cNvPicPr>
          <p:nvPr/>
        </p:nvPicPr>
        <p:blipFill>
          <a:blip r:embed="rId3"/>
          <a:stretch>
            <a:fillRect/>
          </a:stretch>
        </p:blipFill>
        <p:spPr>
          <a:xfrm>
            <a:off x="1371600" y="1600200"/>
            <a:ext cx="1600200" cy="1600200"/>
          </a:xfrm>
          <a:prstGeom prst="rect">
            <a:avLst/>
          </a:prstGeom>
        </p:spPr>
      </p:pic>
    </p:spTree>
    <p:extLst>
      <p:ext uri="{BB962C8B-B14F-4D97-AF65-F5344CB8AC3E}">
        <p14:creationId xmlns:p14="http://schemas.microsoft.com/office/powerpoint/2010/main" val="3191537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25">
                                            <p:txEl>
                                              <p:pRg st="1" end="1"/>
                                            </p:txEl>
                                          </p:spTgt>
                                        </p:tgtEl>
                                        <p:attrNameLst>
                                          <p:attrName>style.visibility</p:attrName>
                                        </p:attrNameLst>
                                      </p:cBhvr>
                                      <p:to>
                                        <p:strVal val="visible"/>
                                      </p:to>
                                    </p:set>
                                    <p:animEffect transition="in" filter="fade">
                                      <p:cBhvr>
                                        <p:cTn id="11" dur="500"/>
                                        <p:tgtEl>
                                          <p:spTgt spid="25">
                                            <p:txEl>
                                              <p:pRg st="1" end="1"/>
                                            </p:txEl>
                                          </p:spTgt>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25">
                                            <p:txEl>
                                              <p:pRg st="2" end="2"/>
                                            </p:txEl>
                                          </p:spTgt>
                                        </p:tgtEl>
                                        <p:attrNameLst>
                                          <p:attrName>style.visibility</p:attrName>
                                        </p:attrNameLst>
                                      </p:cBhvr>
                                      <p:to>
                                        <p:strVal val="visible"/>
                                      </p:to>
                                    </p:set>
                                    <p:animEffect transition="in" filter="fade">
                                      <p:cBhvr>
                                        <p:cTn id="15"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OYS 2019">
  <a:themeElements>
    <a:clrScheme name="SOY 2019 Template Colors">
      <a:dk1>
        <a:srgbClr val="000000"/>
      </a:dk1>
      <a:lt1>
        <a:srgbClr val="FFFFFF"/>
      </a:lt1>
      <a:dk2>
        <a:srgbClr val="282828"/>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OYS Template 2019.potx" id="{62FFED96-2D9C-42AF-BC7A-D1700D20612F}" vid="{77266086-8133-486C-99F4-55457BEB0969}"/>
    </a:ext>
  </a:extLst>
</a:theme>
</file>

<file path=ppt/theme/theme2.xml><?xml version="1.0" encoding="utf-8"?>
<a:theme xmlns:a="http://schemas.openxmlformats.org/drawingml/2006/main" name="Microsoft 365 PPT Template - 2018">
  <a:themeElements>
    <a:clrScheme name="SOY 2019 Template Colors">
      <a:dk1>
        <a:srgbClr val="000000"/>
      </a:dk1>
      <a:lt1>
        <a:srgbClr val="FFFFFF"/>
      </a:lt1>
      <a:dk2>
        <a:srgbClr val="282828"/>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46304" tIns="146304" rIns="146304"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600" dirty="0" err="1">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46304" tIns="146304" rIns="146304" bIns="146304" rtlCol="0">
        <a:spAutoFit/>
      </a:bodyPr>
      <a:lstStyle>
        <a:defPPr algn="l">
          <a:lnSpc>
            <a:spcPct val="90000"/>
          </a:lnSpc>
          <a:spcAft>
            <a:spcPts val="600"/>
          </a:spcAft>
          <a:defRPr sz="2600" dirty="0" err="1"/>
        </a:defPPr>
      </a:lstStyle>
    </a:txDef>
  </a:objectDefaults>
  <a:extraClrSchemeLst/>
  <a:extLst>
    <a:ext uri="{05A4C25C-085E-4340-85A3-A5531E510DB2}">
      <thm15:themeFamily xmlns:thm15="http://schemas.microsoft.com/office/thememl/2012/main" name="SOYS Template 2019.potx" id="{62FFED96-2D9C-42AF-BC7A-D1700D20612F}" vid="{40AD06AD-B21F-490B-B745-796A7F5A74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DD88DB75E3B554F9610F55A7554EF56" ma:contentTypeVersion="12" ma:contentTypeDescription="Create a new document." ma:contentTypeScope="" ma:versionID="c6ab1e93a4990a6ce287f41791d13929">
  <xsd:schema xmlns:xsd="http://www.w3.org/2001/XMLSchema" xmlns:xs="http://www.w3.org/2001/XMLSchema" xmlns:p="http://schemas.microsoft.com/office/2006/metadata/properties" xmlns:ns2="4f9085f5-062c-4f26-b86e-c2d3d92846fe" xmlns:ns3="cdf28a4e-bfde-4e1e-baae-62d4687ad87c" targetNamespace="http://schemas.microsoft.com/office/2006/metadata/properties" ma:root="true" ma:fieldsID="a208d56fb665e0873852db5718e210e0" ns2:_="" ns3:_="">
    <xsd:import namespace="4f9085f5-062c-4f26-b86e-c2d3d92846fe"/>
    <xsd:import namespace="cdf28a4e-bfde-4e1e-baae-62d4687ad87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085f5-062c-4f26-b86e-c2d3d92846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f28a4e-bfde-4e1e-baae-62d4687ad87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df28a4e-bfde-4e1e-baae-62d4687ad87c">
      <UserInfo>
        <DisplayName>Phuong Phillips</DisplayName>
        <AccountId>927</AccountId>
        <AccountType/>
      </UserInfo>
      <UserInfo>
        <DisplayName>Gayathri Venkataraman</DisplayName>
        <AccountId>454</AccountId>
        <AccountType/>
      </UserInfo>
    </SharedWithUsers>
    <MediaServiceKeyPoints xmlns="4f9085f5-062c-4f26-b86e-c2d3d92846f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DFFABA6-61CE-4ABC-BF29-14F9239FA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9085f5-062c-4f26-b86e-c2d3d92846fe"/>
    <ds:schemaRef ds:uri="cdf28a4e-bfde-4e1e-baae-62d4687ad8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terms/"/>
    <ds:schemaRef ds:uri="http://purl.org/dc/dcmitype/"/>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cdf28a4e-bfde-4e1e-baae-62d4687ad87c"/>
    <ds:schemaRef ds:uri="4f9085f5-062c-4f26-b86e-c2d3d92846fe"/>
  </ds:schemaRefs>
</ds:datastoreItem>
</file>

<file path=docProps/app.xml><?xml version="1.0" encoding="utf-8"?>
<Properties xmlns="http://schemas.openxmlformats.org/officeDocument/2006/extended-properties" xmlns:vt="http://schemas.openxmlformats.org/officeDocument/2006/docPropsVTypes">
  <Template>SPC 2019 Template</Template>
  <TotalTime>8</TotalTime>
  <Words>2054</Words>
  <Application>Microsoft Macintosh PowerPoint</Application>
  <PresentationFormat>Widescreen</PresentationFormat>
  <Paragraphs>317</Paragraphs>
  <Slides>33</Slides>
  <Notes>26</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Calibri</vt:lpstr>
      <vt:lpstr>Consolas</vt:lpstr>
      <vt:lpstr>Segoe UI</vt:lpstr>
      <vt:lpstr>Segoe UI Light</vt:lpstr>
      <vt:lpstr>Segoe UI Semibold</vt:lpstr>
      <vt:lpstr>Segoe UI Semilight</vt:lpstr>
      <vt:lpstr>Wingdings</vt:lpstr>
      <vt:lpstr>SOYS 2019</vt:lpstr>
      <vt:lpstr>Microsoft 365 PPT Template - 2018</vt:lpstr>
      <vt:lpstr>PowerPoint Presentation</vt:lpstr>
      <vt:lpstr>Microsoft Search</vt:lpstr>
      <vt:lpstr>BRK113</vt:lpstr>
      <vt:lpstr>PowerPoint Presentation</vt:lpstr>
      <vt:lpstr>We all struggle finding information…</vt:lpstr>
      <vt:lpstr>Why?</vt:lpstr>
      <vt:lpstr>How much is too much?</vt:lpstr>
      <vt:lpstr>Why is searching at work frustrating?</vt:lpstr>
      <vt:lpstr>Our expectations have changed…</vt:lpstr>
      <vt:lpstr>As a result…</vt:lpstr>
      <vt:lpstr>Introducing Microsoft Search</vt:lpstr>
      <vt:lpstr>PowerPoint Presentation</vt:lpstr>
      <vt:lpstr>Microsoft Search</vt:lpstr>
      <vt:lpstr>Microsoft Search announcement</vt:lpstr>
      <vt:lpstr>Microsoft Search for your organization </vt:lpstr>
      <vt:lpstr>Microsoft Search features</vt:lpstr>
      <vt:lpstr>Microsoft Search in SharePoint &amp; OneDrive</vt:lpstr>
      <vt:lpstr>Microsoft Search in OneDrive &amp; SharePoint Find what you need, where you’re working</vt:lpstr>
      <vt:lpstr>Microsoft Search in Office</vt:lpstr>
      <vt:lpstr>Microsoft Search in Office Find and get back to your work faster</vt:lpstr>
      <vt:lpstr>Microsoft Search on mobile</vt:lpstr>
      <vt:lpstr>Microsoft Search in the SharePoint mobile app Tap your organization’s knowledge</vt:lpstr>
      <vt:lpstr>Microsoft Search in Outlook Search you can depend on in Outlook – on any platform</vt:lpstr>
      <vt:lpstr>Microsoft Search in Bing and Windows</vt:lpstr>
      <vt:lpstr>Microsoft Search in Bing Find work results as simple as a web search</vt:lpstr>
      <vt:lpstr>Microsoft Search in Windows Your organization’s knowledge, right from your desktop</vt:lpstr>
      <vt:lpstr>Customization, Connectors, and Administration</vt:lpstr>
      <vt:lpstr>Administration, Customization and Connectors</vt:lpstr>
      <vt:lpstr>Roadmap: Microsoft Search</vt:lpstr>
      <vt:lpstr>Action plan</vt:lpstr>
      <vt:lpstr>Thank you</vt:lpstr>
      <vt:lpstr>Thank you</vt:lpstr>
      <vt:lpstr>PowerPoint Presentation</vt:lpstr>
    </vt:vector>
  </TitlesOfParts>
  <Manager/>
  <Company>Microsoft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Search: What's new and what's next</dc:subject>
  <dc:creator>Bill Baer</dc:creator>
  <cp:keywords/>
  <dc:description/>
  <cp:lastModifiedBy>Bill Baer</cp:lastModifiedBy>
  <cp:revision>4</cp:revision>
  <dcterms:created xsi:type="dcterms:W3CDTF">2019-04-08T02:30:32Z</dcterms:created>
  <dcterms:modified xsi:type="dcterms:W3CDTF">2019-05-23T14:31:12Z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0x0101001DD88DB75E3B554F9610F55A7554EF56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steveer@microsoft.com</vt:lpwstr>
  </property>
  <property fmtid="{D5CDD505-2E9C-101B-9397-08002B2CF9AE}" pid="15" name="MSIP_Label_f42aa342-8706-4288-bd11-ebb85995028c_SetDate">
    <vt:lpwstr>2017-09-20T16:57:40.7768826-07:00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632">
    <vt:lpwstr>6,95</vt:lpwstr>
  </property>
</Properties>
</file>